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57" r:id="rId4"/>
    <p:sldId id="260" r:id="rId5"/>
    <p:sldId id="265" r:id="rId6"/>
    <p:sldId id="261" r:id="rId7"/>
    <p:sldId id="262" r:id="rId8"/>
    <p:sldId id="263" r:id="rId9"/>
    <p:sldId id="264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95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552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741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3214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866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330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892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7043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34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800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BB40A-3556-4DC9-9250-B9267C06E121}" type="datetimeFigureOut">
              <a:rPr lang="ru-RU" smtClean="0"/>
              <a:t>16.03.2015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AA408-0EB7-492E-BF14-2A47F06F11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1964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Переводческая</a:t>
            </a: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скоропись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История развития. Основные принципы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618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Пример УПС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/>
              <a:t>На 15% повысился импорт из </a:t>
            </a:r>
            <a:r>
              <a:rPr lang="ru-RU" dirty="0" smtClean="0"/>
              <a:t>Казахстана </a:t>
            </a:r>
            <a:r>
              <a:rPr lang="ru-RU" dirty="0"/>
              <a:t>в Россию по итогам 10 месяцев 2011 года, согласно </a:t>
            </a:r>
            <a:r>
              <a:rPr lang="ru-RU" dirty="0" smtClean="0"/>
              <a:t>Министерству внешних экономических связей Российской Федерации.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УПС</a:t>
            </a:r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 smtClean="0"/>
              <a:t>ImKZ→RF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↑15%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10m ‘11</a:t>
            </a:r>
          </a:p>
          <a:p>
            <a:pPr marL="914400" lvl="2" indent="0">
              <a:buNone/>
            </a:pPr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ru-RU" dirty="0" smtClean="0"/>
              <a:t>МВЭС</a:t>
            </a:r>
            <a:endParaRPr lang="ru-RU" dirty="0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H="1">
            <a:off x="8653806" y="3357555"/>
            <a:ext cx="546755" cy="659876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19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Плюсы и минусы УПС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+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позволяет переложить часть нагрузки с оперативной памяти на бумагу</a:t>
            </a:r>
          </a:p>
          <a:p>
            <a:r>
              <a:rPr lang="ru-RU" dirty="0" smtClean="0"/>
              <a:t>возможность использования собственной системы символов</a:t>
            </a:r>
          </a:p>
          <a:p>
            <a:r>
              <a:rPr lang="ru-RU" dirty="0" smtClean="0"/>
              <a:t>возможность более точно передать информацию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/>
              <a:t>–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невозможность использования во всех ситуациях</a:t>
            </a:r>
          </a:p>
          <a:p>
            <a:r>
              <a:rPr lang="ru-RU" dirty="0" smtClean="0"/>
              <a:t>сложность разработки собственной системы символов</a:t>
            </a:r>
          </a:p>
          <a:p>
            <a:r>
              <a:rPr lang="ru-RU" dirty="0"/>
              <a:t>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  <a14:imgEffect>
                      <a14:brightnessContrast bright="20000"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536212" y="4724597"/>
            <a:ext cx="5080794" cy="86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2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Переводческая скоропись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– система </a:t>
            </a:r>
            <a:r>
              <a:rPr lang="ru-RU" dirty="0"/>
              <a:t>ускоренной записи речи оратора с помощью различных заранее выработанных </a:t>
            </a:r>
            <a:r>
              <a:rPr lang="ru-RU" dirty="0" smtClean="0"/>
              <a:t>сокращений</a:t>
            </a:r>
            <a:r>
              <a:rPr lang="ru-RU" dirty="0"/>
              <a:t>, условных значков и т.д. для </a:t>
            </a:r>
            <a:r>
              <a:rPr lang="ru-RU" dirty="0" smtClean="0"/>
              <a:t>облегчения </a:t>
            </a:r>
            <a:r>
              <a:rPr lang="ru-RU" dirty="0"/>
              <a:t>последующего воспроизведения </a:t>
            </a:r>
            <a:r>
              <a:rPr lang="ru-RU" dirty="0" smtClean="0"/>
              <a:t>информации на </a:t>
            </a:r>
            <a:r>
              <a:rPr lang="ru-RU" dirty="0"/>
              <a:t>языке перевода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u="sng" dirty="0" smtClean="0"/>
              <a:t>Другие названия:</a:t>
            </a:r>
            <a:r>
              <a:rPr lang="ru-RU" dirty="0" smtClean="0"/>
              <a:t> переводческая нотация, универсальная переводческая скоропись (УПС), переводческая </a:t>
            </a:r>
            <a:r>
              <a:rPr lang="ru-RU" dirty="0" err="1" smtClean="0"/>
              <a:t>семантография</a:t>
            </a:r>
            <a:r>
              <a:rPr lang="ru-RU" dirty="0" smtClean="0"/>
              <a:t>, </a:t>
            </a:r>
            <a:r>
              <a:rPr lang="en-US" dirty="0" smtClean="0"/>
              <a:t>notes-taking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823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История развития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30-е гг. </a:t>
            </a:r>
            <a:r>
              <a:rPr lang="en-US" dirty="0" smtClean="0"/>
              <a:t>XX </a:t>
            </a:r>
            <a:r>
              <a:rPr lang="ru-RU" dirty="0" smtClean="0"/>
              <a:t>в. – расцвет устного последовательного перевода.</a:t>
            </a:r>
          </a:p>
          <a:p>
            <a:r>
              <a:rPr lang="ru-RU" dirty="0" smtClean="0"/>
              <a:t>1941 г. – основание Женевской школы.</a:t>
            </a:r>
          </a:p>
          <a:p>
            <a:r>
              <a:rPr lang="ru-RU" dirty="0" smtClean="0"/>
              <a:t>1956 г. – система скорописи впервые предложена Ж.-Ф. Розаном.</a:t>
            </a:r>
          </a:p>
          <a:p>
            <a:r>
              <a:rPr lang="ru-RU" dirty="0" smtClean="0"/>
              <a:t>1962 г. – работа А. ван Хоофа.</a:t>
            </a:r>
          </a:p>
          <a:p>
            <a:r>
              <a:rPr lang="ru-RU" dirty="0" smtClean="0"/>
              <a:t>1969 г. – Р.К. Миньяр-</a:t>
            </a:r>
            <a:r>
              <a:rPr lang="ru-RU" dirty="0" err="1" smtClean="0"/>
              <a:t>Белоручев</a:t>
            </a:r>
            <a:r>
              <a:rPr lang="ru-RU" dirty="0" smtClean="0"/>
              <a:t> разрабатывает свой вариант скорописи.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77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Основные принципы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4279769" y="2752627"/>
            <a:ext cx="2724346" cy="1310326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ЯЗЫК СКОРОПИСИ</a:t>
            </a:r>
            <a:endParaRPr lang="ru-RU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7239786" y="3096705"/>
            <a:ext cx="1348033" cy="622169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 flipH="1">
            <a:off x="2813901" y="3096705"/>
            <a:ext cx="1230197" cy="622169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5400000">
            <a:off x="4525650" y="4285268"/>
            <a:ext cx="705439" cy="622169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rot="5400000">
            <a:off x="6054365" y="4285268"/>
            <a:ext cx="705439" cy="622169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Блок-схема: альтернативный процесс 10"/>
          <p:cNvSpPr/>
          <p:nvPr/>
        </p:nvSpPr>
        <p:spPr>
          <a:xfrm>
            <a:off x="1505145" y="2937234"/>
            <a:ext cx="1073085" cy="941109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РЯ</a:t>
            </a:r>
            <a:endParaRPr lang="ru-RU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8823490" y="2937234"/>
            <a:ext cx="1073085" cy="941109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ИЯ</a:t>
            </a:r>
            <a:endParaRPr lang="ru-RU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4341826" y="5124892"/>
            <a:ext cx="1073085" cy="941109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сим-волы</a:t>
            </a:r>
            <a:endParaRPr lang="ru-RU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5870541" y="5124892"/>
            <a:ext cx="1073085" cy="941109"/>
          </a:xfrm>
          <a:prstGeom prst="flowChartAlternateProcess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сме-шан-ный</a:t>
            </a:r>
            <a:endParaRPr lang="ru-RU" sz="20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847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Основные принципы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6605355"/>
              </p:ext>
            </p:extLst>
          </p:nvPr>
        </p:nvGraphicFramePr>
        <p:xfrm>
          <a:off x="1555844" y="1877312"/>
          <a:ext cx="8557147" cy="40690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762890"/>
                <a:gridCol w="1665071"/>
                <a:gridCol w="1722488"/>
                <a:gridCol w="1703349"/>
                <a:gridCol w="1703349"/>
              </a:tblGrid>
              <a:tr h="299237">
                <a:tc gridSpan="5"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Ступенчато-диагональное расположение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группа подлежащего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группа сказуемого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прямое дополнение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косвенное дополнение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однородные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члены</a:t>
                      </a:r>
                      <a:endParaRPr lang="ru-RU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/>
                        <a:t>предложения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Основные принципы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Сокращённая буквенная запись</a:t>
            </a:r>
          </a:p>
          <a:p>
            <a:r>
              <a:rPr lang="ru-RU" dirty="0" smtClean="0"/>
              <a:t>Выпадение гласных</a:t>
            </a:r>
          </a:p>
          <a:p>
            <a:pPr lvl="1"/>
            <a:r>
              <a:rPr lang="ru-RU" i="1" dirty="0" smtClean="0"/>
              <a:t>способность – </a:t>
            </a:r>
            <a:r>
              <a:rPr lang="ru-RU" i="1" dirty="0" err="1" smtClean="0"/>
              <a:t>спсбнсть</a:t>
            </a:r>
            <a:endParaRPr lang="ru-RU" i="1" dirty="0" smtClean="0"/>
          </a:p>
          <a:p>
            <a:r>
              <a:rPr lang="ru-RU" dirty="0" smtClean="0"/>
              <a:t>«Телескопические образования» (А.П. </a:t>
            </a:r>
            <a:r>
              <a:rPr lang="ru-RU" dirty="0" err="1" smtClean="0"/>
              <a:t>Чужакин</a:t>
            </a:r>
            <a:r>
              <a:rPr lang="ru-RU" dirty="0" smtClean="0"/>
              <a:t>)</a:t>
            </a:r>
          </a:p>
          <a:p>
            <a:pPr lvl="1"/>
            <a:r>
              <a:rPr lang="ru-RU" i="1" dirty="0" smtClean="0"/>
              <a:t>страница – стр., </a:t>
            </a:r>
            <a:r>
              <a:rPr lang="en-US" i="1" dirty="0" smtClean="0"/>
              <a:t>information – info</a:t>
            </a:r>
            <a:endParaRPr lang="ru-RU" i="1" dirty="0" smtClean="0"/>
          </a:p>
          <a:p>
            <a:r>
              <a:rPr lang="ru-RU" dirty="0" smtClean="0"/>
              <a:t>Замены частей слова индексом</a:t>
            </a:r>
          </a:p>
          <a:p>
            <a:pPr lvl="1"/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869066"/>
              </p:ext>
            </p:extLst>
          </p:nvPr>
        </p:nvGraphicFramePr>
        <p:xfrm>
          <a:off x="1513526" y="4782618"/>
          <a:ext cx="8128000" cy="148336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FR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RU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-(t)ion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-(t)ion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effectLst/>
                        </a:rPr>
                        <a:t>-(t)ion</a:t>
                      </a:r>
                      <a:endParaRPr lang="en-US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r>
                        <a:rPr lang="ru-RU" dirty="0" err="1" smtClean="0"/>
                        <a:t>ция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ψ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psycho-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психо</a:t>
                      </a:r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ung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25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Основные принципы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Сокращённая буквенная запись</a:t>
            </a:r>
          </a:p>
          <a:p>
            <a:r>
              <a:rPr lang="ru-RU" dirty="0" smtClean="0"/>
              <a:t>Аббревиатуры:</a:t>
            </a:r>
            <a:endParaRPr lang="ru-RU" sz="1600" dirty="0"/>
          </a:p>
          <a:p>
            <a:pPr lvl="1"/>
            <a:r>
              <a:rPr lang="ru-RU" dirty="0" smtClean="0"/>
              <a:t>общепринятые – ООН, </a:t>
            </a:r>
            <a:r>
              <a:rPr lang="en-US" dirty="0" smtClean="0"/>
              <a:t>UK, US, RF,</a:t>
            </a:r>
          </a:p>
          <a:p>
            <a:pPr lvl="1"/>
            <a:r>
              <a:rPr lang="ru-RU" dirty="0" smtClean="0"/>
              <a:t>индивидуальные.</a:t>
            </a:r>
          </a:p>
          <a:p>
            <a:pPr lvl="1"/>
            <a:endParaRPr lang="ru-RU" dirty="0"/>
          </a:p>
          <a:p>
            <a:pPr marL="0" indent="0">
              <a:buNone/>
            </a:pP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Цифровое обозначение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ru-RU" dirty="0" smtClean="0"/>
              <a:t>Числительные, даты, названия дней недели, месяцев, время.</a:t>
            </a:r>
          </a:p>
        </p:txBody>
      </p:sp>
    </p:spTree>
    <p:extLst>
      <p:ext uri="{BB962C8B-B14F-4D97-AF65-F5344CB8AC3E}">
        <p14:creationId xmlns:p14="http://schemas.microsoft.com/office/powerpoint/2010/main" val="341601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Основные принципы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Логические связи</a:t>
            </a:r>
          </a:p>
          <a:p>
            <a:pPr lvl="1"/>
            <a:r>
              <a:rPr lang="ru-RU" dirty="0"/>
              <a:t>: — сказать, заявить, </a:t>
            </a:r>
            <a:r>
              <a:rPr lang="ru-RU" dirty="0" smtClean="0"/>
              <a:t>выступить;</a:t>
            </a:r>
            <a:endParaRPr lang="ru-RU" dirty="0"/>
          </a:p>
          <a:p>
            <a:pPr lvl="1"/>
            <a:r>
              <a:rPr lang="ru-RU" dirty="0"/>
              <a:t>ОК — одобрить, поддержать, быть </a:t>
            </a:r>
            <a:r>
              <a:rPr lang="ru-RU" dirty="0" smtClean="0"/>
              <a:t>за;</a:t>
            </a:r>
          </a:p>
          <a:p>
            <a:pPr lvl="1"/>
            <a:r>
              <a:rPr lang="ru-RU" strike="sngStrike" dirty="0" smtClean="0"/>
              <a:t>ОК</a:t>
            </a:r>
            <a:r>
              <a:rPr lang="ru-RU" dirty="0" smtClean="0"/>
              <a:t> — (отрицание) отклонить, не принять, быть против;</a:t>
            </a:r>
          </a:p>
          <a:p>
            <a:pPr lvl="1"/>
            <a:r>
              <a:rPr lang="ru-RU" dirty="0"/>
              <a:t>множественное </a:t>
            </a:r>
            <a:r>
              <a:rPr lang="ru-RU" dirty="0" smtClean="0"/>
              <a:t>число  — N</a:t>
            </a:r>
            <a:r>
              <a:rPr lang="ru-RU" baseline="30000" dirty="0" smtClean="0"/>
              <a:t>2</a:t>
            </a:r>
            <a:r>
              <a:rPr lang="ru-RU" dirty="0" smtClean="0"/>
              <a:t>;</a:t>
            </a:r>
            <a:endParaRPr lang="ru-RU" dirty="0"/>
          </a:p>
          <a:p>
            <a:pPr lvl="1"/>
            <a:r>
              <a:rPr lang="ru-RU" dirty="0"/>
              <a:t> «самый» </a:t>
            </a:r>
            <a:r>
              <a:rPr lang="ru-RU" dirty="0" smtClean="0"/>
              <a:t>— N</a:t>
            </a:r>
            <a:r>
              <a:rPr lang="ru-RU" baseline="30000" dirty="0" smtClean="0"/>
              <a:t>3</a:t>
            </a:r>
            <a:r>
              <a:rPr lang="ru-RU" dirty="0" smtClean="0"/>
              <a:t> </a:t>
            </a:r>
            <a:endParaRPr lang="en-US" dirty="0" smtClean="0"/>
          </a:p>
          <a:p>
            <a:pPr lvl="2"/>
            <a:r>
              <a:rPr lang="en-US" dirty="0" smtClean="0"/>
              <a:t>great</a:t>
            </a:r>
            <a:r>
              <a:rPr lang="ru-RU" baseline="30000" dirty="0"/>
              <a:t>3</a:t>
            </a:r>
            <a:r>
              <a:rPr lang="en-US" dirty="0" smtClean="0"/>
              <a:t> </a:t>
            </a:r>
            <a:r>
              <a:rPr lang="ru-RU" i="1" dirty="0" smtClean="0"/>
              <a:t>—</a:t>
            </a:r>
            <a:r>
              <a:rPr lang="en-US" i="1" dirty="0" smtClean="0"/>
              <a:t> the greatest;</a:t>
            </a:r>
            <a:r>
              <a:rPr lang="ru-RU" dirty="0" smtClean="0"/>
              <a:t> </a:t>
            </a:r>
            <a:endParaRPr lang="ru-RU" dirty="0"/>
          </a:p>
          <a:p>
            <a:pPr lvl="1"/>
            <a:r>
              <a:rPr lang="ru-RU" dirty="0"/>
              <a:t>&gt; — </a:t>
            </a:r>
            <a:r>
              <a:rPr lang="ru-RU" dirty="0" smtClean="0"/>
              <a:t>больше ; </a:t>
            </a:r>
            <a:r>
              <a:rPr lang="ru-RU" dirty="0"/>
              <a:t>&lt; — </a:t>
            </a:r>
            <a:r>
              <a:rPr lang="ru-RU" dirty="0" smtClean="0"/>
              <a:t>меньше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→ </a:t>
            </a:r>
            <a:r>
              <a:rPr lang="ru-RU" dirty="0" smtClean="0"/>
              <a:t>—</a:t>
            </a:r>
            <a:r>
              <a:rPr lang="en-US" dirty="0" smtClean="0"/>
              <a:t> </a:t>
            </a:r>
            <a:r>
              <a:rPr lang="ru-RU" dirty="0" smtClean="0"/>
              <a:t>цель, ≠ — уступка</a:t>
            </a:r>
            <a:r>
              <a:rPr lang="en-US" dirty="0" smtClean="0"/>
              <a:t>, | | </a:t>
            </a:r>
            <a:r>
              <a:rPr lang="ru-RU" dirty="0" smtClean="0"/>
              <a:t>—</a:t>
            </a:r>
            <a:r>
              <a:rPr lang="en-US" dirty="0" smtClean="0"/>
              <a:t> </a:t>
            </a:r>
            <a:r>
              <a:rPr lang="ru-RU" dirty="0" smtClean="0"/>
              <a:t>сопоставление.</a:t>
            </a:r>
          </a:p>
        </p:txBody>
      </p:sp>
    </p:spTree>
    <p:extLst>
      <p:ext uri="{BB962C8B-B14F-4D97-AF65-F5344CB8AC3E}">
        <p14:creationId xmlns:p14="http://schemas.microsoft.com/office/powerpoint/2010/main" val="1499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Основные принципы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Модальность</a:t>
            </a:r>
          </a:p>
          <a:p>
            <a:pPr lvl="1"/>
            <a:r>
              <a:rPr lang="en-US" b="1" dirty="0" smtClean="0"/>
              <a:t>d</a:t>
            </a:r>
            <a:r>
              <a:rPr lang="en-US" dirty="0" smtClean="0"/>
              <a:t> </a:t>
            </a:r>
            <a:r>
              <a:rPr lang="ru-RU" dirty="0" smtClean="0"/>
              <a:t>—</a:t>
            </a:r>
            <a:r>
              <a:rPr lang="en-US" dirty="0" smtClean="0"/>
              <a:t> </a:t>
            </a:r>
            <a:r>
              <a:rPr lang="ru-RU" dirty="0" smtClean="0"/>
              <a:t>долженствование;</a:t>
            </a:r>
          </a:p>
          <a:p>
            <a:pPr lvl="1"/>
            <a:r>
              <a:rPr lang="en-US" b="1" dirty="0" smtClean="0"/>
              <a:t>m</a:t>
            </a:r>
            <a:r>
              <a:rPr lang="en-US" dirty="0" smtClean="0"/>
              <a:t> </a:t>
            </a:r>
            <a:r>
              <a:rPr lang="ru-RU" dirty="0" smtClean="0"/>
              <a:t>—</a:t>
            </a:r>
            <a:r>
              <a:rPr lang="en-US" dirty="0" smtClean="0"/>
              <a:t> </a:t>
            </a:r>
            <a:r>
              <a:rPr lang="ru-RU" dirty="0" smtClean="0"/>
              <a:t>возможность;</a:t>
            </a:r>
          </a:p>
          <a:p>
            <a:pPr lvl="1"/>
            <a:r>
              <a:rPr lang="en-US" b="1" dirty="0" smtClean="0"/>
              <a:t>n</a:t>
            </a:r>
            <a:r>
              <a:rPr lang="en-US" dirty="0" smtClean="0"/>
              <a:t> </a:t>
            </a:r>
            <a:r>
              <a:rPr lang="ru-RU" dirty="0" smtClean="0"/>
              <a:t>— необходимость;</a:t>
            </a:r>
          </a:p>
          <a:p>
            <a:pPr lvl="1"/>
            <a:r>
              <a:rPr lang="ru-RU" b="1" dirty="0" smtClean="0"/>
              <a:t>бы</a:t>
            </a:r>
            <a:r>
              <a:rPr lang="ru-RU" dirty="0" smtClean="0"/>
              <a:t> — сослагательное наклонение.</a:t>
            </a:r>
          </a:p>
          <a:p>
            <a:pPr lvl="1"/>
            <a:endParaRPr lang="ru-RU" dirty="0" smtClean="0"/>
          </a:p>
          <a:p>
            <a:pPr marL="0" indent="0">
              <a:buNone/>
            </a:pP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Числительные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lvl="1"/>
            <a:r>
              <a:rPr lang="en-US" b="1" dirty="0"/>
              <a:t>t</a:t>
            </a:r>
            <a:r>
              <a:rPr lang="ru-RU" dirty="0"/>
              <a:t> (тыс.); </a:t>
            </a:r>
            <a:r>
              <a:rPr lang="en-US" b="1" dirty="0"/>
              <a:t>m</a:t>
            </a:r>
            <a:r>
              <a:rPr lang="ru-RU" dirty="0"/>
              <a:t> (млн.); </a:t>
            </a:r>
            <a:r>
              <a:rPr lang="en-US" b="1" dirty="0"/>
              <a:t>b</a:t>
            </a:r>
            <a:r>
              <a:rPr lang="ru-RU" dirty="0"/>
              <a:t> (млрд.); </a:t>
            </a:r>
            <a:r>
              <a:rPr lang="en-US" b="1" dirty="0" err="1"/>
              <a:t>tr</a:t>
            </a:r>
            <a:r>
              <a:rPr lang="ru-RU" dirty="0"/>
              <a:t> (</a:t>
            </a:r>
            <a:r>
              <a:rPr lang="ru-RU" dirty="0" err="1"/>
              <a:t>трилл</a:t>
            </a:r>
            <a:r>
              <a:rPr lang="ru-RU" dirty="0"/>
              <a:t>.) </a:t>
            </a:r>
            <a:endParaRPr lang="ru-RU" dirty="0" smtClean="0"/>
          </a:p>
          <a:p>
            <a:pPr lvl="2"/>
            <a:r>
              <a:rPr lang="ru-RU" i="1" dirty="0" smtClean="0"/>
              <a:t>23</a:t>
            </a:r>
            <a:r>
              <a:rPr lang="en-US" i="1" dirty="0" err="1" smtClean="0"/>
              <a:t>mU</a:t>
            </a:r>
            <a:r>
              <a:rPr lang="en-US" i="1" dirty="0" smtClean="0"/>
              <a:t> </a:t>
            </a:r>
            <a:r>
              <a:rPr lang="ru-RU" i="1" dirty="0" smtClean="0"/>
              <a:t>—</a:t>
            </a:r>
            <a:r>
              <a:rPr lang="en-US" i="1" dirty="0" smtClean="0"/>
              <a:t> </a:t>
            </a:r>
            <a:r>
              <a:rPr lang="ru-RU" i="1" dirty="0" smtClean="0"/>
              <a:t>23 миллиона долларов США</a:t>
            </a:r>
          </a:p>
          <a:p>
            <a:pPr lvl="2"/>
            <a:endParaRPr lang="ru-RU" i="1" dirty="0"/>
          </a:p>
          <a:p>
            <a:pPr marL="0" indent="0">
              <a:buNone/>
            </a:pPr>
            <a:r>
              <a:rPr lang="ru-RU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Даты, дни недели</a:t>
            </a:r>
            <a:endParaRPr lang="ru-RU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lvl="1"/>
            <a:r>
              <a:rPr lang="ru-RU" dirty="0"/>
              <a:t>2009 </a:t>
            </a:r>
            <a:r>
              <a:rPr lang="ru-RU" i="1" dirty="0"/>
              <a:t>—</a:t>
            </a:r>
            <a:r>
              <a:rPr lang="ru-RU" dirty="0" smtClean="0"/>
              <a:t> </a:t>
            </a:r>
            <a:r>
              <a:rPr lang="ru-RU" dirty="0"/>
              <a:t>‘9; 1987 </a:t>
            </a:r>
            <a:r>
              <a:rPr lang="ru-RU" i="1" dirty="0"/>
              <a:t>—</a:t>
            </a:r>
            <a:r>
              <a:rPr lang="ru-RU" dirty="0" smtClean="0"/>
              <a:t> </a:t>
            </a:r>
            <a:r>
              <a:rPr lang="ru-RU" dirty="0"/>
              <a:t>‘87; 1812 </a:t>
            </a:r>
            <a:r>
              <a:rPr lang="ru-RU" i="1" dirty="0"/>
              <a:t>—</a:t>
            </a:r>
            <a:r>
              <a:rPr lang="ru-RU" dirty="0" smtClean="0"/>
              <a:t> '812</a:t>
            </a:r>
          </a:p>
          <a:p>
            <a:pPr lvl="1"/>
            <a:r>
              <a:rPr lang="ru-RU" dirty="0" smtClean="0">
                <a:sym typeface="Wingdings 2" panose="05020102010507070707" pitchFamily="18" charset="2"/>
              </a:rPr>
              <a:t> </a:t>
            </a:r>
            <a:r>
              <a:rPr lang="ru-RU" i="1" dirty="0"/>
              <a:t>— </a:t>
            </a:r>
            <a:r>
              <a:rPr lang="ru-RU" i="1" dirty="0" smtClean="0"/>
              <a:t> понедельник, </a:t>
            </a:r>
            <a:r>
              <a:rPr lang="ru-RU" dirty="0" smtClean="0">
                <a:sym typeface="Wingdings 2" panose="05020102010507070707" pitchFamily="18" charset="2"/>
              </a:rPr>
              <a:t> </a:t>
            </a:r>
            <a:r>
              <a:rPr lang="ru-RU" i="1" dirty="0"/>
              <a:t>— </a:t>
            </a:r>
            <a:r>
              <a:rPr lang="ru-RU" i="1" dirty="0" smtClean="0"/>
              <a:t>четверг, </a:t>
            </a:r>
            <a:r>
              <a:rPr lang="ru-RU" dirty="0" smtClean="0">
                <a:sym typeface="Wingdings 2" panose="05020102010507070707" pitchFamily="18" charset="2"/>
              </a:rPr>
              <a:t> </a:t>
            </a:r>
            <a:r>
              <a:rPr lang="ru-RU" i="1" dirty="0" smtClean="0"/>
              <a:t>— воскресенье.</a:t>
            </a:r>
            <a:endParaRPr lang="ru-RU" dirty="0"/>
          </a:p>
          <a:p>
            <a:pPr lvl="2"/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66141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/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</TotalTime>
  <Words>434</Words>
  <Application>Microsoft Office PowerPoint</Application>
  <PresentationFormat>Широкоэкранный</PresentationFormat>
  <Paragraphs>102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Wingdings 2</vt:lpstr>
      <vt:lpstr>Office Theme</vt:lpstr>
      <vt:lpstr>Переводческая скоропись</vt:lpstr>
      <vt:lpstr>Переводческая скоропись</vt:lpstr>
      <vt:lpstr>История развития</vt:lpstr>
      <vt:lpstr>Основные принципы</vt:lpstr>
      <vt:lpstr>Основные принципы</vt:lpstr>
      <vt:lpstr>Основные принципы</vt:lpstr>
      <vt:lpstr>Основные принципы</vt:lpstr>
      <vt:lpstr>Основные принципы</vt:lpstr>
      <vt:lpstr>Основные принципы</vt:lpstr>
      <vt:lpstr>Пример УПС</vt:lpstr>
      <vt:lpstr>Плюсы и минусы УПС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Переводческая скоропись</dc:title>
  <dc:creator>bihcwd</dc:creator>
  <cp:lastModifiedBy>bihcwd</cp:lastModifiedBy>
  <cp:revision>39</cp:revision>
  <dcterms:created xsi:type="dcterms:W3CDTF">2015-02-06T15:30:41Z</dcterms:created>
  <dcterms:modified xsi:type="dcterms:W3CDTF">2015-03-16T12:22:14Z</dcterms:modified>
</cp:coreProperties>
</file>