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8" r:id="rId4"/>
    <p:sldId id="259" r:id="rId5"/>
    <p:sldId id="260" r:id="rId6"/>
    <p:sldId id="257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3977" autoAdjust="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02.04.2015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0410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02.04.2015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540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4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1" y="2286002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1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1500" b="0">
                <a:solidFill>
                  <a:schemeClr val="tx1"/>
                </a:solidFill>
                <a:latin typeface="Georgia" pitchFamily="18" charset="0"/>
              </a:defRPr>
            </a:lvl1pPr>
            <a:lvl2pPr marL="3429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500" baseline="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02.04.2015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02.04.2015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4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2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02.04.2015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2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2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4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3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35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2400">
                <a:latin typeface="+mn-lt"/>
              </a:defRPr>
            </a:lvl1pPr>
            <a:lvl2pPr latinLnBrk="0">
              <a:defRPr lang="ru-RU" sz="2100">
                <a:latin typeface="+mn-lt"/>
              </a:defRPr>
            </a:lvl2pPr>
            <a:lvl3pPr latinLnBrk="0">
              <a:defRPr lang="ru-RU" sz="1800">
                <a:latin typeface="+mn-lt"/>
              </a:defRPr>
            </a:lvl3pPr>
            <a:lvl4pPr latinLnBrk="0">
              <a:defRPr lang="ru-RU" sz="1800">
                <a:latin typeface="+mn-lt"/>
              </a:defRPr>
            </a:lvl4pPr>
            <a:lvl5pPr latinLnBrk="0">
              <a:defRPr lang="ru-RU" sz="1800">
                <a:latin typeface="+mn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2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2"/>
            <a:ext cx="4038600" cy="4525963"/>
          </a:xfrm>
        </p:spPr>
        <p:txBody>
          <a:bodyPr/>
          <a:lstStyle>
            <a:lvl1pPr latinLnBrk="0">
              <a:defRPr lang="ru-RU" sz="2100"/>
            </a:lvl1pPr>
            <a:lvl2pPr latinLnBrk="0">
              <a:defRPr lang="ru-RU" sz="1800"/>
            </a:lvl2pPr>
            <a:lvl3pPr latinLnBrk="0">
              <a:defRPr lang="ru-RU" sz="1500"/>
            </a:lvl3pPr>
            <a:lvl4pPr latinLnBrk="0">
              <a:defRPr lang="ru-RU" sz="1350"/>
            </a:lvl4pPr>
            <a:lvl5pPr latinLnBrk="0">
              <a:defRPr lang="ru-RU" sz="1350"/>
            </a:lvl5pPr>
            <a:lvl6pPr latinLnBrk="0">
              <a:defRPr lang="ru-RU" sz="1350"/>
            </a:lvl6pPr>
            <a:lvl7pPr latinLnBrk="0">
              <a:defRPr lang="ru-RU" sz="1350"/>
            </a:lvl7pPr>
            <a:lvl8pPr latinLnBrk="0">
              <a:defRPr lang="ru-RU" sz="1350"/>
            </a:lvl8pPr>
            <a:lvl9pPr latinLnBrk="0">
              <a:defRPr lang="ru-RU"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2"/>
            <a:ext cx="4038600" cy="4525963"/>
          </a:xfrm>
        </p:spPr>
        <p:txBody>
          <a:bodyPr/>
          <a:lstStyle>
            <a:lvl1pPr latinLnBrk="0">
              <a:defRPr lang="ru-RU" sz="2100"/>
            </a:lvl1pPr>
            <a:lvl2pPr latinLnBrk="0">
              <a:defRPr lang="ru-RU" sz="1800"/>
            </a:lvl2pPr>
            <a:lvl3pPr latinLnBrk="0">
              <a:defRPr lang="ru-RU" sz="1500"/>
            </a:lvl3pPr>
            <a:lvl4pPr latinLnBrk="0">
              <a:defRPr lang="ru-RU" sz="1350"/>
            </a:lvl4pPr>
            <a:lvl5pPr latinLnBrk="0">
              <a:defRPr lang="ru-RU" sz="1350"/>
            </a:lvl5pPr>
            <a:lvl6pPr latinLnBrk="0">
              <a:defRPr lang="ru-RU" sz="1350"/>
            </a:lvl6pPr>
            <a:lvl7pPr latinLnBrk="0">
              <a:defRPr lang="ru-RU" sz="1350"/>
            </a:lvl7pPr>
            <a:lvl8pPr latinLnBrk="0">
              <a:defRPr lang="ru-RU" sz="1350"/>
            </a:lvl8pPr>
            <a:lvl9pPr latinLnBrk="0">
              <a:defRPr lang="ru-RU"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1800" b="1"/>
            </a:lvl1pPr>
            <a:lvl2pPr marL="342900" indent="0" latinLnBrk="0">
              <a:buNone/>
              <a:defRPr lang="ru-RU" sz="1500" b="1"/>
            </a:lvl2pPr>
            <a:lvl3pPr marL="685800" indent="0" latinLnBrk="0">
              <a:buNone/>
              <a:defRPr lang="ru-RU" sz="1350" b="1"/>
            </a:lvl3pPr>
            <a:lvl4pPr marL="1028700" indent="0" latinLnBrk="0">
              <a:buNone/>
              <a:defRPr lang="ru-RU" sz="1200" b="1"/>
            </a:lvl4pPr>
            <a:lvl5pPr marL="1371600" indent="0" latinLnBrk="0">
              <a:buNone/>
              <a:defRPr lang="ru-RU" sz="1200" b="1"/>
            </a:lvl5pPr>
            <a:lvl6pPr marL="1714500" indent="0" latinLnBrk="0">
              <a:buNone/>
              <a:defRPr lang="ru-RU" sz="1200" b="1"/>
            </a:lvl6pPr>
            <a:lvl7pPr marL="2057400" indent="0" latinLnBrk="0">
              <a:buNone/>
              <a:defRPr lang="ru-RU" sz="1200" b="1"/>
            </a:lvl7pPr>
            <a:lvl8pPr marL="2400300" indent="0" latinLnBrk="0">
              <a:buNone/>
              <a:defRPr lang="ru-RU" sz="1200" b="1"/>
            </a:lvl8pPr>
            <a:lvl9pPr marL="2743200" indent="0" latinLnBrk="0">
              <a:buNone/>
              <a:defRPr lang="ru-RU"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1800"/>
            </a:lvl1pPr>
            <a:lvl2pPr latinLnBrk="0">
              <a:defRPr lang="ru-RU" sz="1500"/>
            </a:lvl2pPr>
            <a:lvl3pPr latinLnBrk="0">
              <a:defRPr lang="ru-RU" sz="1350"/>
            </a:lvl3pPr>
            <a:lvl4pPr latinLnBrk="0">
              <a:defRPr lang="ru-RU" sz="1200"/>
            </a:lvl4pPr>
            <a:lvl5pPr latinLnBrk="0">
              <a:defRPr lang="ru-RU" sz="1200"/>
            </a:lvl5pPr>
            <a:lvl6pPr latinLnBrk="0">
              <a:defRPr lang="ru-RU" sz="1200"/>
            </a:lvl6pPr>
            <a:lvl7pPr latinLnBrk="0">
              <a:defRPr lang="ru-RU" sz="1200"/>
            </a:lvl7pPr>
            <a:lvl8pPr latinLnBrk="0">
              <a:defRPr lang="ru-RU" sz="1200"/>
            </a:lvl8pPr>
            <a:lvl9pPr latinLnBrk="0">
              <a:defRPr lang="ru-RU"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6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1800" b="1"/>
            </a:lvl1pPr>
            <a:lvl2pPr marL="342900" indent="0" latinLnBrk="0">
              <a:buNone/>
              <a:defRPr lang="ru-RU" sz="1500" b="1"/>
            </a:lvl2pPr>
            <a:lvl3pPr marL="685800" indent="0" latinLnBrk="0">
              <a:buNone/>
              <a:defRPr lang="ru-RU" sz="1350" b="1"/>
            </a:lvl3pPr>
            <a:lvl4pPr marL="1028700" indent="0" latinLnBrk="0">
              <a:buNone/>
              <a:defRPr lang="ru-RU" sz="1200" b="1"/>
            </a:lvl4pPr>
            <a:lvl5pPr marL="1371600" indent="0" latinLnBrk="0">
              <a:buNone/>
              <a:defRPr lang="ru-RU" sz="1200" b="1"/>
            </a:lvl5pPr>
            <a:lvl6pPr marL="1714500" indent="0" latinLnBrk="0">
              <a:buNone/>
              <a:defRPr lang="ru-RU" sz="1200" b="1"/>
            </a:lvl6pPr>
            <a:lvl7pPr marL="2057400" indent="0" latinLnBrk="0">
              <a:buNone/>
              <a:defRPr lang="ru-RU" sz="1200" b="1"/>
            </a:lvl7pPr>
            <a:lvl8pPr marL="2400300" indent="0" latinLnBrk="0">
              <a:buNone/>
              <a:defRPr lang="ru-RU" sz="1200" b="1"/>
            </a:lvl8pPr>
            <a:lvl9pPr marL="2743200" indent="0" latinLnBrk="0">
              <a:buNone/>
              <a:defRPr lang="ru-RU"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6" y="2174875"/>
            <a:ext cx="4041775" cy="3951288"/>
          </a:xfrm>
        </p:spPr>
        <p:txBody>
          <a:bodyPr/>
          <a:lstStyle>
            <a:lvl1pPr latinLnBrk="0">
              <a:defRPr lang="ru-RU" sz="1800"/>
            </a:lvl1pPr>
            <a:lvl2pPr latinLnBrk="0">
              <a:defRPr lang="ru-RU" sz="1500"/>
            </a:lvl2pPr>
            <a:lvl3pPr latinLnBrk="0">
              <a:defRPr lang="ru-RU" sz="1350"/>
            </a:lvl3pPr>
            <a:lvl4pPr latinLnBrk="0">
              <a:defRPr lang="ru-RU" sz="1200"/>
            </a:lvl4pPr>
            <a:lvl5pPr latinLnBrk="0">
              <a:defRPr lang="ru-RU" sz="1200"/>
            </a:lvl5pPr>
            <a:lvl6pPr latinLnBrk="0">
              <a:defRPr lang="ru-RU" sz="1200"/>
            </a:lvl6pPr>
            <a:lvl7pPr latinLnBrk="0">
              <a:defRPr lang="ru-RU" sz="1200"/>
            </a:lvl7pPr>
            <a:lvl8pPr latinLnBrk="0">
              <a:defRPr lang="ru-RU" sz="1200"/>
            </a:lvl8pPr>
            <a:lvl9pPr latinLnBrk="0">
              <a:defRPr lang="ru-RU"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02.04.2015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273050"/>
            <a:ext cx="3008313" cy="1162050"/>
          </a:xfrm>
        </p:spPr>
        <p:txBody>
          <a:bodyPr anchor="b"/>
          <a:lstStyle>
            <a:lvl1pPr algn="l" latinLnBrk="0">
              <a:defRPr lang="ru-RU"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2"/>
            <a:ext cx="5111750" cy="5853113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100"/>
            </a:lvl2pPr>
            <a:lvl3pPr latinLnBrk="0">
              <a:defRPr lang="ru-RU" sz="1800"/>
            </a:lvl3pPr>
            <a:lvl4pPr latinLnBrk="0">
              <a:defRPr lang="ru-RU" sz="1500"/>
            </a:lvl4pPr>
            <a:lvl5pPr latinLnBrk="0">
              <a:defRPr lang="ru-RU" sz="1500"/>
            </a:lvl5pPr>
            <a:lvl6pPr latinLnBrk="0">
              <a:defRPr lang="ru-RU" sz="1500"/>
            </a:lvl6pPr>
            <a:lvl7pPr latinLnBrk="0">
              <a:defRPr lang="ru-RU" sz="1500"/>
            </a:lvl7pPr>
            <a:lvl8pPr latinLnBrk="0">
              <a:defRPr lang="ru-RU" sz="1500"/>
            </a:lvl8pPr>
            <a:lvl9pPr latinLnBrk="0">
              <a:defRPr lang="ru-RU"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1" y="1435102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050"/>
            </a:lvl1pPr>
            <a:lvl2pPr marL="342900" indent="0" latinLnBrk="0">
              <a:buNone/>
              <a:defRPr lang="ru-RU" sz="900"/>
            </a:lvl2pPr>
            <a:lvl3pPr marL="685800" indent="0" latinLnBrk="0">
              <a:buNone/>
              <a:defRPr lang="ru-RU" sz="750"/>
            </a:lvl3pPr>
            <a:lvl4pPr marL="1028700" indent="0" latinLnBrk="0">
              <a:buNone/>
              <a:defRPr lang="ru-RU" sz="675"/>
            </a:lvl4pPr>
            <a:lvl5pPr marL="1371600" indent="0" latinLnBrk="0">
              <a:buNone/>
              <a:defRPr lang="ru-RU" sz="675"/>
            </a:lvl5pPr>
            <a:lvl6pPr marL="1714500" indent="0" latinLnBrk="0">
              <a:buNone/>
              <a:defRPr lang="ru-RU" sz="675"/>
            </a:lvl6pPr>
            <a:lvl7pPr marL="2057400" indent="0" latinLnBrk="0">
              <a:buNone/>
              <a:defRPr lang="ru-RU" sz="675"/>
            </a:lvl7pPr>
            <a:lvl8pPr marL="2400300" indent="0" latinLnBrk="0">
              <a:buNone/>
              <a:defRPr lang="ru-RU" sz="675"/>
            </a:lvl8pPr>
            <a:lvl9pPr marL="2743200" indent="0" latinLnBrk="0">
              <a:buNone/>
              <a:defRPr lang="ru-RU"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2400"/>
            </a:lvl1pPr>
            <a:lvl2pPr marL="342900" indent="0" latinLnBrk="0">
              <a:buNone/>
              <a:defRPr lang="ru-RU" sz="2100"/>
            </a:lvl2pPr>
            <a:lvl3pPr marL="685800" indent="0" latinLnBrk="0">
              <a:buNone/>
              <a:defRPr lang="ru-RU" sz="1800"/>
            </a:lvl3pPr>
            <a:lvl4pPr marL="1028700" indent="0" latinLnBrk="0">
              <a:buNone/>
              <a:defRPr lang="ru-RU" sz="1500"/>
            </a:lvl4pPr>
            <a:lvl5pPr marL="1371600" indent="0" latinLnBrk="0">
              <a:buNone/>
              <a:defRPr lang="ru-RU" sz="1500"/>
            </a:lvl5pPr>
            <a:lvl6pPr marL="1714500" indent="0" latinLnBrk="0">
              <a:buNone/>
              <a:defRPr lang="ru-RU" sz="1500"/>
            </a:lvl6pPr>
            <a:lvl7pPr marL="2057400" indent="0" latinLnBrk="0">
              <a:buNone/>
              <a:defRPr lang="ru-RU" sz="1500"/>
            </a:lvl7pPr>
            <a:lvl8pPr marL="2400300" indent="0" latinLnBrk="0">
              <a:buNone/>
              <a:defRPr lang="ru-RU" sz="1500"/>
            </a:lvl8pPr>
            <a:lvl9pPr marL="2743200" indent="0" latinLnBrk="0">
              <a:buNone/>
              <a:defRPr lang="ru-RU" sz="15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050"/>
            </a:lvl1pPr>
            <a:lvl2pPr marL="342900" indent="0" latinLnBrk="0">
              <a:buNone/>
              <a:defRPr lang="ru-RU" sz="900"/>
            </a:lvl2pPr>
            <a:lvl3pPr marL="685800" indent="0" latinLnBrk="0">
              <a:buNone/>
              <a:defRPr lang="ru-RU" sz="750"/>
            </a:lvl3pPr>
            <a:lvl4pPr marL="1028700" indent="0" latinLnBrk="0">
              <a:buNone/>
              <a:defRPr lang="ru-RU" sz="675"/>
            </a:lvl4pPr>
            <a:lvl5pPr marL="1371600" indent="0" latinLnBrk="0">
              <a:buNone/>
              <a:defRPr lang="ru-RU" sz="675"/>
            </a:lvl5pPr>
            <a:lvl6pPr marL="1714500" indent="0" latinLnBrk="0">
              <a:buNone/>
              <a:defRPr lang="ru-RU" sz="675"/>
            </a:lvl6pPr>
            <a:lvl7pPr marL="2057400" indent="0" latinLnBrk="0">
              <a:buNone/>
              <a:defRPr lang="ru-RU" sz="675"/>
            </a:lvl7pPr>
            <a:lvl8pPr marL="2400300" indent="0" latinLnBrk="0">
              <a:buNone/>
              <a:defRPr lang="ru-RU" sz="675"/>
            </a:lvl8pPr>
            <a:lvl9pPr marL="2743200" indent="0" latinLnBrk="0">
              <a:buNone/>
              <a:defRPr lang="ru-RU"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40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02.04.2015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4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2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02.04.2015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lang="ru-RU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399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spcBef>
          <a:spcPct val="0"/>
        </a:spcBef>
        <a:buNone/>
        <a:defRPr lang="ru-RU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lang="ru-RU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lang="ru-RU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lang="ru-RU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lang="ru-RU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lang="ru-RU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lang="ru-RU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lang="ru-RU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lang="ru-RU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lang="ru-RU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lang="ru-RU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lang="ru-RU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lang="ru-RU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lang="ru-RU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lang="ru-RU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lang="ru-RU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lang="ru-RU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lang="ru-RU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Опущение и добавление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ЛЕКСИЧЕСКИЕ ТРАНСФОРМАЦИИ </a:t>
            </a:r>
          </a:p>
          <a:p>
            <a:r>
              <a:rPr lang="ru-RU" dirty="0" smtClean="0"/>
              <a:t>ПРИ ПЕРЕВОДЕ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35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Cambria" panose="02040503050406030204" pitchFamily="18" charset="0"/>
              </a:rPr>
              <a:t>Опущение</a:t>
            </a:r>
            <a:endParaRPr lang="ru-RU" i="1" dirty="0"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100" dirty="0" smtClean="0"/>
              <a:t>семантическая избыточность</a:t>
            </a:r>
          </a:p>
          <a:p>
            <a:pPr lvl="1"/>
            <a:r>
              <a:rPr lang="ru-RU" sz="2000" dirty="0" smtClean="0"/>
              <a:t>парные синонимы</a:t>
            </a:r>
          </a:p>
          <a:p>
            <a:pPr lvl="1"/>
            <a:endParaRPr lang="ru-RU" dirty="0" smtClean="0"/>
          </a:p>
          <a:p>
            <a:pPr marL="0" indent="0">
              <a:buNone/>
            </a:pPr>
            <a:r>
              <a:rPr lang="de-DE" sz="2100" dirty="0">
                <a:solidFill>
                  <a:schemeClr val="accent1">
                    <a:lumMod val="75000"/>
                  </a:schemeClr>
                </a:solidFill>
              </a:rPr>
              <a:t>just and equitable </a:t>
            </a:r>
            <a:r>
              <a:rPr lang="de-DE" sz="2100" dirty="0">
                <a:solidFill>
                  <a:srgbClr val="FF0000"/>
                </a:solidFill>
              </a:rPr>
              <a:t>treatment </a:t>
            </a:r>
            <a:r>
              <a:rPr lang="ru-RU" sz="2100" dirty="0" smtClean="0">
                <a:solidFill>
                  <a:srgbClr val="FF0000"/>
                </a:solidFill>
              </a:rPr>
              <a:t>–</a:t>
            </a:r>
            <a:r>
              <a:rPr lang="de-DE" sz="2100" dirty="0" smtClean="0">
                <a:solidFill>
                  <a:srgbClr val="FF0000"/>
                </a:solidFill>
              </a:rPr>
              <a:t> </a:t>
            </a:r>
            <a:r>
              <a:rPr lang="ru-RU" sz="2100" dirty="0">
                <a:solidFill>
                  <a:srgbClr val="FF0000"/>
                </a:solidFill>
              </a:rPr>
              <a:t>справедливое отношение</a:t>
            </a:r>
          </a:p>
          <a:p>
            <a:pPr marL="0" indent="0">
              <a:buNone/>
            </a:pP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</a:rPr>
              <a:t>bold and courageous </a:t>
            </a:r>
            <a:r>
              <a:rPr lang="en-US" sz="2100" dirty="0" smtClean="0">
                <a:solidFill>
                  <a:srgbClr val="FF0000"/>
                </a:solidFill>
              </a:rPr>
              <a:t>struggle </a:t>
            </a:r>
            <a:r>
              <a:rPr lang="ru-RU" sz="2100" dirty="0" smtClean="0">
                <a:solidFill>
                  <a:srgbClr val="FF0000"/>
                </a:solidFill>
              </a:rPr>
              <a:t>–</a:t>
            </a:r>
            <a:r>
              <a:rPr lang="de-DE" sz="2100" dirty="0" smtClean="0">
                <a:solidFill>
                  <a:srgbClr val="FF0000"/>
                </a:solidFill>
              </a:rPr>
              <a:t> </a:t>
            </a:r>
            <a:r>
              <a:rPr lang="ru-RU" sz="2100" dirty="0">
                <a:solidFill>
                  <a:srgbClr val="FF0000"/>
                </a:solidFill>
              </a:rPr>
              <a:t>мужественная </a:t>
            </a:r>
            <a:r>
              <a:rPr lang="ru-RU" sz="2100" dirty="0" smtClean="0">
                <a:solidFill>
                  <a:srgbClr val="FF0000"/>
                </a:solidFill>
              </a:rPr>
              <a:t>борьба</a:t>
            </a:r>
          </a:p>
          <a:p>
            <a:pPr marL="0" indent="0">
              <a:buNone/>
            </a:pPr>
            <a:endParaRPr lang="ru-RU" sz="2000" dirty="0">
              <a:solidFill>
                <a:srgbClr val="FF0000"/>
              </a:solidFill>
            </a:endParaRPr>
          </a:p>
          <a:p>
            <a:pPr lvl="1"/>
            <a:r>
              <a:rPr lang="ru-RU" sz="2000" dirty="0" smtClean="0"/>
              <a:t>другая семантическая избыточность</a:t>
            </a:r>
          </a:p>
          <a:p>
            <a:pPr lvl="1"/>
            <a:endParaRPr lang="ru-RU" sz="2000" dirty="0" smtClean="0"/>
          </a:p>
          <a:p>
            <a:pPr marL="0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A little while later</a:t>
            </a:r>
            <a:r>
              <a:rPr lang="en-US" sz="2000" dirty="0">
                <a:solidFill>
                  <a:srgbClr val="FF0000"/>
                </a:solidFill>
              </a:rPr>
              <a:t>, I still had it with me when I and Brossard and Ackley got on the bus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  <a:endParaRPr lang="ru-RU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Я его </a:t>
            </a:r>
            <a:r>
              <a:rPr lang="ru-RU" sz="2000" dirty="0">
                <a:solidFill>
                  <a:srgbClr val="FF0000"/>
                </a:solidFill>
              </a:rPr>
              <a:t>все еще держал в руках, когда мы с </a:t>
            </a:r>
            <a:r>
              <a:rPr lang="ru-RU" sz="2000" dirty="0" err="1">
                <a:solidFill>
                  <a:srgbClr val="FF0000"/>
                </a:solidFill>
              </a:rPr>
              <a:t>Броссаром</a:t>
            </a:r>
            <a:r>
              <a:rPr lang="ru-RU" sz="2000" dirty="0">
                <a:solidFill>
                  <a:srgbClr val="FF0000"/>
                </a:solidFill>
              </a:rPr>
              <a:t> и </a:t>
            </a:r>
            <a:r>
              <a:rPr lang="ru-RU" sz="2000" dirty="0" err="1">
                <a:solidFill>
                  <a:srgbClr val="FF0000"/>
                </a:solidFill>
              </a:rPr>
              <a:t>Экли</a:t>
            </a:r>
            <a:r>
              <a:rPr lang="ru-RU" sz="2000" dirty="0">
                <a:solidFill>
                  <a:srgbClr val="FF0000"/>
                </a:solidFill>
              </a:rPr>
              <a:t> сели в автобус.</a:t>
            </a:r>
            <a:endParaRPr lang="ru-RU" sz="2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83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Cambria" panose="02040503050406030204" pitchFamily="18" charset="0"/>
              </a:rPr>
              <a:t>Опущение</a:t>
            </a:r>
            <a:endParaRPr lang="ru-RU" i="1" dirty="0"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712907"/>
          </a:xfrm>
        </p:spPr>
        <p:txBody>
          <a:bodyPr>
            <a:normAutofit lnSpcReduction="10000"/>
          </a:bodyPr>
          <a:lstStyle/>
          <a:p>
            <a:r>
              <a:rPr lang="ru-RU" sz="2100" dirty="0" smtClean="0"/>
              <a:t>тенденция </a:t>
            </a:r>
            <a:r>
              <a:rPr lang="ru-RU" sz="2100" dirty="0"/>
              <a:t>к максимальной конкретности в </a:t>
            </a:r>
            <a:r>
              <a:rPr lang="ru-RU" sz="2100" dirty="0" smtClean="0"/>
              <a:t>АЯ</a:t>
            </a:r>
          </a:p>
          <a:p>
            <a:endParaRPr lang="ru-RU" sz="2100" dirty="0"/>
          </a:p>
          <a:p>
            <a:pPr marL="0" indent="0">
              <a:buNone/>
            </a:pPr>
            <a:r>
              <a:rPr lang="en-US" sz="2100" dirty="0" smtClean="0">
                <a:solidFill>
                  <a:srgbClr val="FF0000"/>
                </a:solidFill>
              </a:rPr>
              <a:t>About 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</a:rPr>
              <a:t>a gallon of water </a:t>
            </a:r>
            <a:r>
              <a:rPr lang="en-US" sz="2100" dirty="0" smtClean="0">
                <a:solidFill>
                  <a:srgbClr val="FF0000"/>
                </a:solidFill>
              </a:rPr>
              <a:t>was dripping down my neck, getting all over my collar and tie...</a:t>
            </a:r>
          </a:p>
          <a:p>
            <a:pPr marL="0" indent="0">
              <a:buNone/>
            </a:pP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Вода </a:t>
            </a:r>
            <a:r>
              <a:rPr lang="ru-RU" sz="2100" dirty="0" smtClean="0">
                <a:solidFill>
                  <a:srgbClr val="FF0000"/>
                </a:solidFill>
              </a:rPr>
              <a:t>с головы лилась за шиворот, весь галстук промок, весь воротник...</a:t>
            </a:r>
          </a:p>
          <a:p>
            <a:pPr marL="0" indent="0">
              <a:buNone/>
            </a:pPr>
            <a:endParaRPr lang="ru-RU" sz="2100" dirty="0" smtClean="0">
              <a:solidFill>
                <a:srgbClr val="FF0000"/>
              </a:solidFill>
            </a:endParaRPr>
          </a:p>
          <a:p>
            <a:r>
              <a:rPr lang="ru-RU" sz="2100" dirty="0" smtClean="0"/>
              <a:t>опущения, вызванные прагматическими факторами</a:t>
            </a:r>
          </a:p>
          <a:p>
            <a:endParaRPr lang="ru-RU" sz="2100" dirty="0"/>
          </a:p>
          <a:p>
            <a:pPr marL="0" indent="0">
              <a:buNone/>
            </a:pPr>
            <a:r>
              <a:rPr lang="en-US" sz="2100" dirty="0" smtClean="0">
                <a:solidFill>
                  <a:srgbClr val="FF0000"/>
                </a:solidFill>
              </a:rPr>
              <a:t>…There were pills and medicine all over the place and everything smelled like 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</a:rPr>
              <a:t>Vicks' Nose Drops</a:t>
            </a:r>
            <a:r>
              <a:rPr lang="en-US" sz="21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de-DE" sz="2100" dirty="0" smtClean="0">
                <a:solidFill>
                  <a:srgbClr val="FF0000"/>
                </a:solidFill>
              </a:rPr>
              <a:t>…</a:t>
            </a:r>
            <a:r>
              <a:rPr lang="ru-RU" sz="2100" dirty="0">
                <a:solidFill>
                  <a:srgbClr val="FF0000"/>
                </a:solidFill>
              </a:rPr>
              <a:t>Везде стояли какие-то пузырьки, пилюли, все пахло </a:t>
            </a:r>
            <a:r>
              <a:rPr lang="ru-RU" sz="2100" dirty="0">
                <a:solidFill>
                  <a:schemeClr val="accent1">
                    <a:lumMod val="75000"/>
                  </a:schemeClr>
                </a:solidFill>
              </a:rPr>
              <a:t>каплями от насморка</a:t>
            </a:r>
            <a:r>
              <a:rPr lang="ru-RU" sz="21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404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Cambria" panose="02040503050406030204" pitchFamily="18" charset="0"/>
              </a:rPr>
              <a:t>Опущение</a:t>
            </a:r>
            <a:endParaRPr lang="ru-RU" i="1" dirty="0"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712907"/>
          </a:xfrm>
        </p:spPr>
        <p:txBody>
          <a:bodyPr>
            <a:normAutofit/>
          </a:bodyPr>
          <a:lstStyle/>
          <a:p>
            <a:r>
              <a:rPr lang="ru-RU" sz="2100" dirty="0" smtClean="0"/>
              <a:t>опущения слов со «стершимся» значением (</a:t>
            </a:r>
            <a:r>
              <a:rPr lang="en-US" sz="2100" dirty="0" smtClean="0"/>
              <a:t>thing, matter, terms)</a:t>
            </a:r>
            <a:endParaRPr lang="ru-RU" sz="2100" dirty="0" smtClean="0"/>
          </a:p>
          <a:p>
            <a:endParaRPr lang="ru-RU" sz="2100" dirty="0"/>
          </a:p>
          <a:p>
            <a:pPr marL="0" indent="0">
              <a:buNone/>
            </a:pPr>
            <a:r>
              <a:rPr lang="en-US" sz="2100" dirty="0">
                <a:solidFill>
                  <a:srgbClr val="FF0000"/>
                </a:solidFill>
              </a:rPr>
              <a:t>I have 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many things </a:t>
            </a:r>
            <a:r>
              <a:rPr lang="en-US" sz="2100" dirty="0">
                <a:solidFill>
                  <a:srgbClr val="FF0000"/>
                </a:solidFill>
              </a:rPr>
              <a:t>to do before </a:t>
            </a:r>
            <a:r>
              <a:rPr lang="en-US" sz="2100" dirty="0" smtClean="0">
                <a:solidFill>
                  <a:srgbClr val="FF0000"/>
                </a:solidFill>
              </a:rPr>
              <a:t>leaving</a:t>
            </a:r>
            <a:r>
              <a:rPr lang="ru-RU" sz="21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100" dirty="0" smtClean="0">
                <a:solidFill>
                  <a:srgbClr val="FF0000"/>
                </a:solidFill>
              </a:rPr>
              <a:t>Мне еще </a:t>
            </a:r>
            <a:r>
              <a:rPr lang="ru-RU" sz="2100" dirty="0" smtClean="0">
                <a:solidFill>
                  <a:schemeClr val="accent1">
                    <a:lumMod val="75000"/>
                  </a:schemeClr>
                </a:solidFill>
              </a:rPr>
              <a:t>многое</a:t>
            </a:r>
            <a:r>
              <a:rPr lang="ru-RU" sz="2100" dirty="0" smtClean="0">
                <a:solidFill>
                  <a:srgbClr val="FF0000"/>
                </a:solidFill>
              </a:rPr>
              <a:t> надо сделать до отъезда.</a:t>
            </a:r>
          </a:p>
        </p:txBody>
      </p:sp>
    </p:spTree>
    <p:extLst>
      <p:ext uri="{BB962C8B-B14F-4D97-AF65-F5344CB8AC3E}">
        <p14:creationId xmlns:p14="http://schemas.microsoft.com/office/powerpoint/2010/main" val="46780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Cambria" panose="02040503050406030204" pitchFamily="18" charset="0"/>
              </a:rPr>
              <a:t>Добавление</a:t>
            </a:r>
            <a:endParaRPr lang="ru-RU" i="1" dirty="0"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«формальная невыраженность» семантических компонентов словосочетания в ИЯ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</a:t>
            </a:r>
            <a:r>
              <a:rPr lang="ru-RU" dirty="0" smtClean="0"/>
              <a:t>опущение «уместных слов»)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 began the book =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 began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to read/write </a:t>
            </a:r>
            <a:r>
              <a:rPr lang="en-US" dirty="0" smtClean="0">
                <a:solidFill>
                  <a:srgbClr val="FF0000"/>
                </a:solidFill>
              </a:rPr>
              <a:t>the book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*I began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to buy </a:t>
            </a:r>
            <a:r>
              <a:rPr lang="en-US" dirty="0" smtClean="0">
                <a:solidFill>
                  <a:srgbClr val="FF0000"/>
                </a:solidFill>
              </a:rPr>
              <a:t>the book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добавления, вызванные прагматическими факторами</a:t>
            </a:r>
          </a:p>
          <a:p>
            <a:endParaRPr lang="ru-RU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St. Louis, MO =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Сент-Луис,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штат</a:t>
            </a:r>
            <a:r>
              <a:rPr lang="ru-RU" dirty="0" smtClean="0">
                <a:solidFill>
                  <a:srgbClr val="FF0000"/>
                </a:solidFill>
              </a:rPr>
              <a:t> Миссури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по берегу Оки =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on the bank of the Oka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River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0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Cambria" panose="02040503050406030204" pitchFamily="18" charset="0"/>
              </a:rPr>
              <a:t>Добавление</a:t>
            </a:r>
            <a:endParaRPr lang="ru-RU" i="1" dirty="0"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100" dirty="0"/>
              <a:t>синтаксическая перестройка структуры предложения при переводе, в ходе которой иногда требуется ввести в предложение те или иные </a:t>
            </a:r>
            <a:r>
              <a:rPr lang="ru-RU" sz="2100" dirty="0" smtClean="0"/>
              <a:t>элементы</a:t>
            </a:r>
            <a:r>
              <a:rPr lang="ru-RU" sz="2100" dirty="0"/>
              <a:t/>
            </a:r>
            <a:br>
              <a:rPr lang="ru-RU" sz="2100" dirty="0"/>
            </a:br>
            <a:endParaRPr lang="ru-RU" sz="2100" dirty="0"/>
          </a:p>
          <a:p>
            <a:pPr marL="0" indent="0">
              <a:buNone/>
            </a:pPr>
            <a:r>
              <a:rPr lang="ru-RU" sz="2100" dirty="0" smtClean="0">
                <a:solidFill>
                  <a:srgbClr val="FF0000"/>
                </a:solidFill>
              </a:rPr>
              <a:t>В </a:t>
            </a:r>
            <a:r>
              <a:rPr lang="ru-RU" sz="2100" dirty="0">
                <a:solidFill>
                  <a:srgbClr val="FF0000"/>
                </a:solidFill>
              </a:rPr>
              <a:t>30-х годах началась подготовка к строительству гидростанции под Самарой.</a:t>
            </a:r>
          </a:p>
          <a:p>
            <a:pPr marL="0" indent="0">
              <a:buNone/>
            </a:pPr>
            <a:r>
              <a:rPr lang="en-US" sz="2100" dirty="0" smtClean="0">
                <a:solidFill>
                  <a:srgbClr val="FF0000"/>
                </a:solidFill>
              </a:rPr>
              <a:t>In </a:t>
            </a:r>
            <a:r>
              <a:rPr lang="en-US" sz="2100" dirty="0">
                <a:solidFill>
                  <a:srgbClr val="FF0000"/>
                </a:solidFill>
              </a:rPr>
              <a:t>the 1930’s </a:t>
            </a:r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the Soviet Union </a:t>
            </a:r>
            <a:r>
              <a:rPr lang="en-US" sz="2100" dirty="0">
                <a:solidFill>
                  <a:srgbClr val="FF0000"/>
                </a:solidFill>
              </a:rPr>
              <a:t>launched preparations for the building of a hydro-power project near Samara</a:t>
            </a:r>
            <a:r>
              <a:rPr lang="en-US" sz="2100" dirty="0" smtClean="0">
                <a:solidFill>
                  <a:srgbClr val="FF0000"/>
                </a:solidFill>
              </a:rPr>
              <a:t>.</a:t>
            </a:r>
            <a:endParaRPr lang="ru-RU" sz="21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1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67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Cambria" panose="02040503050406030204" pitchFamily="18" charset="0"/>
              </a:rPr>
              <a:t>Добавление</a:t>
            </a:r>
            <a:endParaRPr lang="ru-RU" i="1" dirty="0"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100" dirty="0" smtClean="0"/>
              <a:t>необходимость </a:t>
            </a:r>
            <a:r>
              <a:rPr lang="ru-RU" sz="2100" dirty="0"/>
              <a:t>передачи в </a:t>
            </a:r>
            <a:r>
              <a:rPr lang="ru-RU" sz="2100" dirty="0" smtClean="0"/>
              <a:t>ПЯ значений</a:t>
            </a:r>
            <a:r>
              <a:rPr lang="ru-RU" sz="2100" dirty="0"/>
              <a:t>, выражаемых в </a:t>
            </a:r>
            <a:r>
              <a:rPr lang="ru-RU" sz="2100" dirty="0" smtClean="0"/>
              <a:t>ИЯ </a:t>
            </a:r>
            <a:r>
              <a:rPr lang="ru-RU" sz="2100" dirty="0"/>
              <a:t>грамматическими </a:t>
            </a:r>
            <a:r>
              <a:rPr lang="ru-RU" sz="2100" dirty="0" smtClean="0"/>
              <a:t>средствами (формы множественного числа, временные формы)</a:t>
            </a:r>
            <a:br>
              <a:rPr lang="ru-RU" sz="2100" dirty="0" smtClean="0"/>
            </a:br>
            <a:endParaRPr lang="ru-RU" sz="2100" dirty="0" smtClean="0"/>
          </a:p>
          <a:p>
            <a:pPr marL="0" indent="0">
              <a:buNone/>
            </a:pPr>
            <a:r>
              <a:rPr lang="en-US" sz="2100" dirty="0" smtClean="0">
                <a:solidFill>
                  <a:srgbClr val="FF0000"/>
                </a:solidFill>
              </a:rPr>
              <a:t>There are other 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</a:rPr>
              <a:t>philosophies</a:t>
            </a:r>
            <a:r>
              <a:rPr lang="en-US" sz="2100" dirty="0" smtClean="0">
                <a:solidFill>
                  <a:srgbClr val="FF0000"/>
                </a:solidFill>
              </a:rPr>
              <a:t> of the past which give strong support to the Humanist position.</a:t>
            </a:r>
          </a:p>
          <a:p>
            <a:pPr marL="0" indent="0">
              <a:buNone/>
            </a:pPr>
            <a:r>
              <a:rPr lang="ru-RU" sz="2100" dirty="0" smtClean="0">
                <a:solidFill>
                  <a:srgbClr val="FF0000"/>
                </a:solidFill>
              </a:rPr>
              <a:t>Существуют </a:t>
            </a:r>
            <a:r>
              <a:rPr lang="ru-RU" sz="2100" dirty="0">
                <a:solidFill>
                  <a:srgbClr val="FF0000"/>
                </a:solidFill>
              </a:rPr>
              <a:t>и другие </a:t>
            </a:r>
            <a:r>
              <a:rPr lang="ru-RU" sz="2100" dirty="0">
                <a:solidFill>
                  <a:schemeClr val="accent1">
                    <a:lumMod val="75000"/>
                  </a:schemeClr>
                </a:solidFill>
              </a:rPr>
              <a:t>философские направления </a:t>
            </a:r>
            <a:r>
              <a:rPr lang="ru-RU" sz="2100" dirty="0" smtClean="0">
                <a:solidFill>
                  <a:srgbClr val="FF0000"/>
                </a:solidFill>
              </a:rPr>
              <a:t>прошлого</a:t>
            </a:r>
            <a:r>
              <a:rPr lang="ru-RU" sz="2100" dirty="0">
                <a:solidFill>
                  <a:srgbClr val="FF0000"/>
                </a:solidFill>
              </a:rPr>
              <a:t>, которые оказывают решительную поддержку концепции гуманизма</a:t>
            </a:r>
            <a:r>
              <a:rPr lang="ru-RU" sz="21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ru-RU" sz="21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100" dirty="0" smtClean="0">
                <a:solidFill>
                  <a:srgbClr val="FF0000"/>
                </a:solidFill>
              </a:rPr>
              <a:t>No one would think now that Millicent </a:t>
            </a:r>
            <a:r>
              <a:rPr lang="en-US" sz="2100" dirty="0" smtClean="0">
                <a:solidFill>
                  <a:schemeClr val="accent1">
                    <a:lumMod val="75000"/>
                  </a:schemeClr>
                </a:solidFill>
              </a:rPr>
              <a:t>had been </a:t>
            </a:r>
            <a:r>
              <a:rPr lang="en-US" sz="2100" dirty="0" smtClean="0">
                <a:solidFill>
                  <a:srgbClr val="FF0000"/>
                </a:solidFill>
              </a:rPr>
              <a:t>the prettier of the two.</a:t>
            </a:r>
          </a:p>
          <a:p>
            <a:pPr marL="0" indent="0">
              <a:buNone/>
            </a:pPr>
            <a:r>
              <a:rPr lang="ru-RU" sz="2100" dirty="0" smtClean="0">
                <a:solidFill>
                  <a:srgbClr val="FF0000"/>
                </a:solidFill>
              </a:rPr>
              <a:t>Никто </a:t>
            </a:r>
            <a:r>
              <a:rPr lang="ru-RU" sz="2100" dirty="0">
                <a:solidFill>
                  <a:srgbClr val="FF0000"/>
                </a:solidFill>
              </a:rPr>
              <a:t>бы теперь не поверил, что из двух сестер более хо­рошенькой </a:t>
            </a:r>
            <a:r>
              <a:rPr lang="ru-RU" sz="2100" dirty="0">
                <a:solidFill>
                  <a:schemeClr val="accent1">
                    <a:lumMod val="75000"/>
                  </a:schemeClr>
                </a:solidFill>
              </a:rPr>
              <a:t>всегда была </a:t>
            </a:r>
            <a:r>
              <a:rPr lang="ru-RU" sz="2100" dirty="0">
                <a:solidFill>
                  <a:srgbClr val="FF0000"/>
                </a:solidFill>
              </a:rPr>
              <a:t>Миллисент.</a:t>
            </a:r>
          </a:p>
          <a:p>
            <a:pPr marL="0" indent="0">
              <a:buNone/>
            </a:pPr>
            <a:endParaRPr lang="ru-RU" sz="2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sz="21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15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39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на основе шаблона Обучение</Template>
  <TotalTime>0</TotalTime>
  <Words>259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Georgia</vt:lpstr>
      <vt:lpstr>Training</vt:lpstr>
      <vt:lpstr>Опущение и добавление</vt:lpstr>
      <vt:lpstr>Опущение</vt:lpstr>
      <vt:lpstr>Опущение</vt:lpstr>
      <vt:lpstr>Опущение</vt:lpstr>
      <vt:lpstr>Добавление</vt:lpstr>
      <vt:lpstr>Добавление</vt:lpstr>
      <vt:lpstr>Добавление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2015-03-22T17:38:32Z</dcterms:created>
  <dcterms:modified xsi:type="dcterms:W3CDTF">2015-04-02T15:14:57Z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