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alib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11/12/2014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4pPr>
      <a:lvl5pPr marL="21145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4212" y="502276"/>
            <a:ext cx="3990819" cy="888642"/>
          </a:xfrm>
        </p:spPr>
        <p:txBody>
          <a:bodyPr>
            <a:normAutofit fontScale="90000"/>
          </a:bodyPr>
          <a:lstStyle/>
          <a:p>
            <a:r>
              <a:rPr lang="en-US" sz="6000" cap="none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PHONETICS</a:t>
            </a:r>
            <a:endParaRPr lang="ru-RU" cap="none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4212" y="1390918"/>
            <a:ext cx="4699157" cy="728133"/>
          </a:xfrm>
        </p:spPr>
        <p:txBody>
          <a:bodyPr>
            <a:normAutofit/>
          </a:bodyPr>
          <a:lstStyle/>
          <a:p>
            <a:r>
              <a:rPr lang="en-US" sz="28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</a:rPr>
              <a:t>&amp; OTHER SCIENCES</a:t>
            </a:r>
            <a:endParaRPr lang="ru-RU" sz="28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84212" y="2679758"/>
            <a:ext cx="3089298" cy="93920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LINGUISTIC SCIENCES</a:t>
            </a:r>
            <a:endParaRPr lang="ru-RU" sz="2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75031" y="2679757"/>
            <a:ext cx="3089298" cy="93920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NON-LINGUISTIC SCIENCES</a:t>
            </a:r>
            <a:endParaRPr lang="ru-RU" sz="2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4212" y="3850783"/>
            <a:ext cx="261441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GRAMMAR</a:t>
            </a:r>
          </a:p>
          <a:p>
            <a:pPr algn="just"/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LEXICOLOGY</a:t>
            </a:r>
          </a:p>
          <a:p>
            <a:pPr algn="just"/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ORTHOGRAHPY</a:t>
            </a:r>
          </a:p>
          <a:p>
            <a:pPr algn="just"/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STYLISTICS</a:t>
            </a:r>
            <a:endParaRPr lang="ru-RU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5031" y="3850783"/>
            <a:ext cx="261441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PHYSICS</a:t>
            </a:r>
          </a:p>
          <a:p>
            <a:pPr algn="just"/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SOCIOPHONETICS</a:t>
            </a:r>
          </a:p>
          <a:p>
            <a:pPr algn="just"/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PSYCHOLOGY</a:t>
            </a:r>
          </a:p>
          <a:p>
            <a:pPr algn="just"/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KINESICS</a:t>
            </a:r>
          </a:p>
          <a:p>
            <a:pPr algn="just"/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PHYSIOLOGY</a:t>
            </a:r>
          </a:p>
          <a:p>
            <a:pPr algn="just"/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ANATOMY</a:t>
            </a:r>
          </a:p>
          <a:p>
            <a:pPr algn="just"/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MATHEMATICS</a:t>
            </a:r>
          </a:p>
          <a:p>
            <a:pPr algn="just"/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STATISTICS</a:t>
            </a:r>
          </a:p>
          <a:p>
            <a:pPr algn="just"/>
            <a:r>
              <a:rPr 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COMPUTER SCIENCE</a:t>
            </a:r>
            <a:endParaRPr lang="ru-RU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0478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500"/>
                            </p:stCondLst>
                            <p:childTnLst>
                              <p:par>
                                <p:cTn id="5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0"/>
                            </p:stCondLst>
                            <p:childTnLst>
                              <p:par>
                                <p:cTn id="5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500"/>
                            </p:stCondLst>
                            <p:childTnLst>
                              <p:par>
                                <p:cTn id="6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6000"/>
                            </p:stCondLst>
                            <p:childTnLst>
                              <p:par>
                                <p:cTn id="6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6500"/>
                            </p:stCondLst>
                            <p:childTnLst>
                              <p:par>
                                <p:cTn id="7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7000"/>
                            </p:stCondLst>
                            <p:childTnLst>
                              <p:par>
                                <p:cTn id="7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7500"/>
                            </p:stCondLst>
                            <p:childTnLst>
                              <p:par>
                                <p:cTn id="8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8000"/>
                            </p:stCondLst>
                            <p:childTnLst>
                              <p:par>
                                <p:cTn id="8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 animBg="1"/>
      <p:bldP spid="6" grpId="0" animBg="1"/>
      <p:bldP spid="7" grpId="0" build="p"/>
      <p:bldP spid="8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2"/>
          <p:cNvSpPr txBox="1">
            <a:spLocks/>
          </p:cNvSpPr>
          <p:nvPr/>
        </p:nvSpPr>
        <p:spPr>
          <a:xfrm>
            <a:off x="581181" y="276539"/>
            <a:ext cx="4699157" cy="4575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1145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</a:rPr>
              <a:t>PHONETICS &amp;</a:t>
            </a:r>
            <a:endParaRPr lang="ru-RU" sz="2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81181" y="1128599"/>
            <a:ext cx="3990819" cy="631124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800" cap="none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MATHEMATICS,</a:t>
            </a:r>
          </a:p>
          <a:p>
            <a:r>
              <a:rPr lang="en-US" sz="2800" cap="none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STATISTICS,</a:t>
            </a:r>
          </a:p>
          <a:p>
            <a:r>
              <a:rPr lang="en-US" sz="2800" cap="none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COMPUTER SCIENCE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76541" y="671041"/>
            <a:ext cx="35444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are </a:t>
            </a:r>
            <a:r>
              <a:rPr lang="en-US" sz="28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</a:rPr>
              <a:t>connected 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because</a:t>
            </a:r>
            <a:endParaRPr lang="ru-RU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48789" y="2501955"/>
            <a:ext cx="44927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they are used in phonetic research</a:t>
            </a:r>
            <a:endParaRPr lang="ru-RU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</a:endParaRPr>
          </a:p>
        </p:txBody>
      </p:sp>
      <p:pic>
        <p:nvPicPr>
          <p:cNvPr id="2050" name="Picture 2" descr="http://www.phon.ucl.ac.uk/resource/sfs/enhapp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238" y="2620412"/>
            <a:ext cx="4610100" cy="358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9475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581181" y="618186"/>
            <a:ext cx="3990819" cy="631124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4000" cap="none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GRAMMAR</a:t>
            </a:r>
            <a:endParaRPr lang="ru-RU" sz="4000" cap="none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581181" y="276539"/>
            <a:ext cx="4699157" cy="4575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1145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</a:rPr>
              <a:t>PHONETICS &amp;</a:t>
            </a:r>
            <a:endParaRPr lang="ru-RU" sz="2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76541" y="671041"/>
            <a:ext cx="35128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are </a:t>
            </a:r>
            <a:r>
              <a:rPr lang="en-US" sz="28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</a:rPr>
              <a:t>connected 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through</a:t>
            </a:r>
            <a:endParaRPr lang="ru-RU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flipH="1">
            <a:off x="2576590" y="1390918"/>
            <a:ext cx="1707851" cy="123637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5267459" y="1390918"/>
            <a:ext cx="12879" cy="218940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6263356" y="1390918"/>
            <a:ext cx="1700011" cy="123637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86678" y="2768898"/>
            <a:ext cx="359776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</a:rPr>
              <a:t>system of rules of reading</a:t>
            </a:r>
            <a:r>
              <a:rPr lang="en-US" sz="2400" dirty="0">
                <a:latin typeface="Calibri" panose="020F0502020204030204" pitchFamily="34" charset="0"/>
              </a:rPr>
              <a:t/>
            </a:r>
            <a:br>
              <a:rPr lang="en-US" sz="2400" dirty="0">
                <a:latin typeface="Calibri" panose="020F0502020204030204" pitchFamily="34" charset="0"/>
              </a:rPr>
            </a:br>
            <a:r>
              <a:rPr lang="en-US" sz="2400" dirty="0" smtClean="0">
                <a:latin typeface="Calibri" panose="020F0502020204030204" pitchFamily="34" charset="0"/>
              </a:rPr>
              <a:t>which </a:t>
            </a:r>
            <a:r>
              <a:rPr lang="en-US" sz="2400" dirty="0" smtClean="0">
                <a:latin typeface="Calibri" panose="020F0502020204030204" pitchFamily="34" charset="0"/>
              </a:rPr>
              <a:t>makes </a:t>
            </a:r>
            <a:r>
              <a:rPr lang="en-US" sz="2400" dirty="0" smtClean="0">
                <a:latin typeface="Calibri" panose="020F0502020204030204" pitchFamily="34" charset="0"/>
              </a:rPr>
              <a:t>it possible to pronounce correctly </a:t>
            </a:r>
            <a:r>
              <a:rPr lang="en-US" sz="2400" dirty="0" smtClean="0">
                <a:latin typeface="Calibri" panose="020F0502020204030204" pitchFamily="34" charset="0"/>
              </a:rPr>
              <a:t>past </a:t>
            </a:r>
            <a:r>
              <a:rPr lang="en-US" sz="2400" dirty="0" smtClean="0">
                <a:latin typeface="Calibri" panose="020F0502020204030204" pitchFamily="34" charset="0"/>
              </a:rPr>
              <a:t>tense forms of regular verbs, singular and plural forms of nouns, etc.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112584" y="3738394"/>
            <a:ext cx="268746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</a:rPr>
              <a:t>sound interchange</a:t>
            </a:r>
            <a:r>
              <a:rPr lang="en-US" sz="2400" dirty="0" smtClean="0">
                <a:latin typeface="Calibri" panose="020F0502020204030204" pitchFamily="34" charset="0"/>
              </a:rPr>
              <a:t/>
            </a:r>
            <a:br>
              <a:rPr lang="en-US" sz="2400" dirty="0" smtClean="0">
                <a:latin typeface="Calibri" panose="020F0502020204030204" pitchFamily="34" charset="0"/>
              </a:rPr>
            </a:br>
            <a:r>
              <a:rPr lang="en-US" sz="2400" dirty="0" smtClean="0">
                <a:latin typeface="Calibri" panose="020F0502020204030204" pitchFamily="34" charset="0"/>
              </a:rPr>
              <a:t>which can be observed in the category of number</a:t>
            </a:r>
            <a:endParaRPr lang="ru-RU" sz="2400" dirty="0">
              <a:latin typeface="Calibri" panose="020F050202020403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800045" y="2768898"/>
            <a:ext cx="315532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</a:rPr>
              <a:t>intonation component</a:t>
            </a:r>
          </a:p>
          <a:p>
            <a:r>
              <a:rPr lang="en-US" sz="2400" dirty="0" smtClean="0">
                <a:latin typeface="Calibri" panose="020F0502020204030204" pitchFamily="34" charset="0"/>
              </a:rPr>
              <a:t>e.g., the intonation in interrogative and affirmative sentences is different</a:t>
            </a:r>
            <a:endParaRPr lang="ru-RU" sz="2400" dirty="0">
              <a:latin typeface="Calibri" panose="020F050202020403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314422" y="5357611"/>
            <a:ext cx="2283784" cy="96591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leaf – leaves</a:t>
            </a:r>
          </a:p>
          <a:p>
            <a:pPr algn="ctr"/>
            <a:r>
              <a:rPr lang="en-US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[li:f] – [li:vz]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893681" y="5077221"/>
            <a:ext cx="2464600" cy="1053123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books [-s]</a:t>
            </a:r>
          </a:p>
          <a:p>
            <a:pPr algn="ctr"/>
            <a:r>
              <a:rPr lang="en-US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flyers [-z]</a:t>
            </a:r>
          </a:p>
          <a:p>
            <a:pPr algn="ctr"/>
            <a:r>
              <a:rPr lang="en-US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witches [-</a:t>
            </a:r>
            <a:r>
              <a:rPr lang="en-US" sz="24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iz</a:t>
            </a:r>
            <a:r>
              <a:rPr lang="en-US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]</a:t>
            </a:r>
            <a:endParaRPr lang="ru-RU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913808" y="4825096"/>
            <a:ext cx="2283784" cy="96591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He is </a:t>
            </a:r>
            <a:r>
              <a:rPr lang="en-US" sz="1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\</a:t>
            </a:r>
            <a:r>
              <a:rPr lang="en-US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here.</a:t>
            </a:r>
          </a:p>
          <a:p>
            <a:pPr algn="ctr"/>
            <a:r>
              <a:rPr lang="en-US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He is </a:t>
            </a:r>
            <a:r>
              <a:rPr lang="en-US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/</a:t>
            </a:r>
            <a:r>
              <a:rPr lang="en-US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here?</a:t>
            </a:r>
          </a:p>
        </p:txBody>
      </p:sp>
    </p:spTree>
    <p:extLst>
      <p:ext uri="{BB962C8B-B14F-4D97-AF65-F5344CB8AC3E}">
        <p14:creationId xmlns:p14="http://schemas.microsoft.com/office/powerpoint/2010/main" val="3952097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1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500"/>
                            </p:stCondLst>
                            <p:childTnLst>
                              <p:par>
                                <p:cTn id="24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4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4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500"/>
                            </p:stCondLst>
                            <p:childTnLst>
                              <p:par>
                                <p:cTn id="32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500"/>
                            </p:stCondLst>
                            <p:childTnLst>
                              <p:par>
                                <p:cTn id="60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17" grpId="0"/>
      <p:bldP spid="19" grpId="0"/>
      <p:bldP spid="20" grpId="0"/>
      <p:bldP spid="21" grpId="0" animBg="1"/>
      <p:bldP spid="22" grpId="0" animBg="1"/>
      <p:bldP spid="2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 txBox="1">
            <a:spLocks/>
          </p:cNvSpPr>
          <p:nvPr/>
        </p:nvSpPr>
        <p:spPr>
          <a:xfrm>
            <a:off x="581181" y="276539"/>
            <a:ext cx="4699157" cy="4575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1145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</a:rPr>
              <a:t>PHONETICS &amp;</a:t>
            </a:r>
            <a:endParaRPr lang="ru-RU" sz="2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81181" y="618186"/>
            <a:ext cx="3990819" cy="631124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4000" cap="none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LEXICOLOGY</a:t>
            </a:r>
            <a:endParaRPr lang="ru-RU" sz="4000" cap="none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76541" y="671041"/>
            <a:ext cx="36262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are </a:t>
            </a:r>
            <a:r>
              <a:rPr lang="en-US" sz="28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</a:rPr>
              <a:t>connected 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because</a:t>
            </a:r>
            <a:endParaRPr lang="ru-RU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52175" y="1643812"/>
            <a:ext cx="75971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the presence of stress in the right place helps to distinguish parts of speech</a:t>
            </a:r>
            <a:endParaRPr lang="ru-RU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72732" y="3168203"/>
            <a:ext cx="2691685" cy="51515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NOUNS - VERBS</a:t>
            </a:r>
            <a:endParaRPr lang="ru-RU" sz="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876541" y="3168203"/>
            <a:ext cx="2897746" cy="51515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ADJECTIVES - VERBS</a:t>
            </a:r>
            <a:endParaRPr lang="ru-RU" sz="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213572" y="3168203"/>
            <a:ext cx="2356834" cy="51515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HOMOGRAPHS</a:t>
            </a:r>
            <a:endParaRPr lang="ru-RU" sz="2000" dirty="0">
              <a:latin typeface="Calibri" panose="020F050202020403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58225" y="4159876"/>
            <a:ext cx="29878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alibri" panose="020F0502020204030204" pitchFamily="34" charset="0"/>
              </a:rPr>
              <a:t>an ‘accent – to ac’cent</a:t>
            </a:r>
          </a:p>
          <a:p>
            <a:pPr algn="ctr"/>
            <a:r>
              <a:rPr lang="en-US" sz="2400" dirty="0" smtClean="0">
                <a:latin typeface="Calibri" panose="020F0502020204030204" pitchFamily="34" charset="0"/>
              </a:rPr>
              <a:t>an ‘object – to ob’ject</a:t>
            </a:r>
            <a:endParaRPr lang="ru-RU" sz="2400" dirty="0">
              <a:latin typeface="Calibri" panose="020F050202020403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646124" y="4172755"/>
            <a:ext cx="33213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alibri" panose="020F0502020204030204" pitchFamily="34" charset="0"/>
              </a:rPr>
              <a:t>‘separate – to sepa’rate</a:t>
            </a:r>
          </a:p>
          <a:p>
            <a:pPr algn="ctr"/>
            <a:r>
              <a:rPr lang="en-US" sz="2400" dirty="0" smtClean="0">
                <a:latin typeface="Calibri" panose="020F0502020204030204" pitchFamily="34" charset="0"/>
              </a:rPr>
              <a:t>‘graduate – to gradu’ate</a:t>
            </a:r>
            <a:endParaRPr lang="ru-RU" sz="2400" dirty="0">
              <a:latin typeface="Calibri" panose="020F050202020403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67470" y="4159876"/>
            <a:ext cx="29878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alibri" panose="020F0502020204030204" pitchFamily="34" charset="0"/>
              </a:rPr>
              <a:t>read [</a:t>
            </a:r>
            <a:r>
              <a:rPr lang="en-US" sz="2400" dirty="0" err="1" smtClean="0">
                <a:latin typeface="Calibri" panose="020F0502020204030204" pitchFamily="34" charset="0"/>
              </a:rPr>
              <a:t>ri:d</a:t>
            </a:r>
            <a:r>
              <a:rPr lang="en-US" sz="2400" dirty="0" smtClean="0">
                <a:latin typeface="Calibri" panose="020F0502020204030204" pitchFamily="34" charset="0"/>
              </a:rPr>
              <a:t>] – [red]</a:t>
            </a:r>
          </a:p>
          <a:p>
            <a:pPr algn="ctr"/>
            <a:r>
              <a:rPr lang="en-US" sz="2400" dirty="0" smtClean="0">
                <a:latin typeface="Calibri" panose="020F0502020204030204" pitchFamily="34" charset="0"/>
              </a:rPr>
              <a:t>wind [</a:t>
            </a:r>
            <a:r>
              <a:rPr lang="en-US" sz="2400" dirty="0" err="1" smtClean="0">
                <a:latin typeface="Calibri" panose="020F0502020204030204" pitchFamily="34" charset="0"/>
              </a:rPr>
              <a:t>wɪnd</a:t>
            </a:r>
            <a:r>
              <a:rPr lang="en-US" sz="2400" dirty="0" smtClean="0">
                <a:latin typeface="Calibri" panose="020F0502020204030204" pitchFamily="34" charset="0"/>
              </a:rPr>
              <a:t>] – [w</a:t>
            </a:r>
            <a:r>
              <a:rPr lang="ru-RU" sz="2400" dirty="0" smtClean="0">
                <a:latin typeface="Sylfaen" panose="010A0502050306030303" pitchFamily="18" charset="0"/>
              </a:rPr>
              <a:t>а</a:t>
            </a:r>
            <a:r>
              <a:rPr lang="en-US" sz="2400" dirty="0" err="1" smtClean="0">
                <a:latin typeface="Calibri" panose="020F0502020204030204" pitchFamily="34" charset="0"/>
              </a:rPr>
              <a:t>ɪnd</a:t>
            </a:r>
            <a:r>
              <a:rPr lang="en-US" sz="2400" dirty="0" smtClean="0">
                <a:latin typeface="Calibri" panose="020F0502020204030204" pitchFamily="34" charset="0"/>
              </a:rPr>
              <a:t>]</a:t>
            </a:r>
            <a:endParaRPr lang="ru-RU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9611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50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500"/>
                            </p:stCondLst>
                            <p:childTnLst>
                              <p:par>
                                <p:cTn id="44" presetID="53" presetClass="entr" presetSubtype="1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500"/>
                            </p:stCondLst>
                            <p:childTnLst>
                              <p:par>
                                <p:cTn id="56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2000"/>
                            </p:stCondLst>
                            <p:childTnLst>
                              <p:par>
                                <p:cTn id="62" presetID="53" presetClass="entr" presetSubtype="1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4500"/>
                            </p:stCondLst>
                            <p:childTnLst>
                              <p:par>
                                <p:cTn id="68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6000"/>
                            </p:stCondLst>
                            <p:childTnLst>
                              <p:par>
                                <p:cTn id="74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 animBg="1"/>
      <p:bldP spid="8" grpId="0" animBg="1"/>
      <p:bldP spid="9" grpId="0" animBg="1"/>
      <p:bldP spid="10" grpId="0" build="p"/>
      <p:bldP spid="11" grpId="0" build="p"/>
      <p:bldP spid="1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2"/>
          <p:cNvSpPr txBox="1">
            <a:spLocks/>
          </p:cNvSpPr>
          <p:nvPr/>
        </p:nvSpPr>
        <p:spPr>
          <a:xfrm>
            <a:off x="581181" y="276539"/>
            <a:ext cx="4699157" cy="4575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1145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</a:rPr>
              <a:t>PHONETICS &amp;</a:t>
            </a:r>
            <a:endParaRPr lang="ru-RU" sz="2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81181" y="618186"/>
            <a:ext cx="3990819" cy="631124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4000" cap="none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ORTHOGRAPHY</a:t>
            </a:r>
            <a:endParaRPr lang="ru-RU" sz="4000" cap="none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07607" y="671041"/>
            <a:ext cx="36262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are </a:t>
            </a:r>
            <a:r>
              <a:rPr lang="en-US" sz="28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</a:rPr>
              <a:t>connected 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because</a:t>
            </a:r>
            <a:endParaRPr lang="ru-RU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83989" y="1401473"/>
            <a:ext cx="847348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phonetics 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formulates the rules of pronunciation of separate sounds and sounds 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combinations </a:t>
            </a:r>
            <a:endParaRPr lang="en-US" sz="28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</a:endParaRPr>
          </a:p>
          <a:p>
            <a:endParaRPr lang="en-US" sz="28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</a:endParaRPr>
          </a:p>
          <a:p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The 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rules of reading are based on the relation of sounds to orthography and present certain difficulties in learning English, especially on the initial stages of studying.</a:t>
            </a:r>
            <a:endParaRPr lang="ru-RU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13117" y="4286341"/>
            <a:ext cx="2251006" cy="410963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OUGH</a:t>
            </a:r>
            <a:endParaRPr lang="ru-RU" sz="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</a:endParaRPr>
          </a:p>
        </p:txBody>
      </p:sp>
      <p:cxnSp>
        <p:nvCxnSpPr>
          <p:cNvPr id="8" name="Соединительная линия уступом 7"/>
          <p:cNvCxnSpPr>
            <a:endCxn id="49" idx="0"/>
          </p:cNvCxnSpPr>
          <p:nvPr/>
        </p:nvCxnSpPr>
        <p:spPr>
          <a:xfrm>
            <a:off x="7264123" y="4309610"/>
            <a:ext cx="2836149" cy="694880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7" name="Соединительная линия уступом 16"/>
          <p:cNvCxnSpPr/>
          <p:nvPr/>
        </p:nvCxnSpPr>
        <p:spPr>
          <a:xfrm rot="10800000" flipV="1">
            <a:off x="2257039" y="4322489"/>
            <a:ext cx="2756079" cy="719313"/>
          </a:xfrm>
          <a:prstGeom prst="bentConnector3">
            <a:avLst>
              <a:gd name="adj1" fmla="val 100468"/>
            </a:avLst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8" name="Соединительная линия уступом 27"/>
          <p:cNvCxnSpPr/>
          <p:nvPr/>
        </p:nvCxnSpPr>
        <p:spPr>
          <a:xfrm rot="10800000" flipV="1">
            <a:off x="4015004" y="4613150"/>
            <a:ext cx="996018" cy="405834"/>
          </a:xfrm>
          <a:prstGeom prst="bentConnector3">
            <a:avLst>
              <a:gd name="adj1" fmla="val 97842"/>
            </a:avLst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8" name="Соединительная линия уступом 37"/>
          <p:cNvCxnSpPr>
            <a:endCxn id="48" idx="0"/>
          </p:cNvCxnSpPr>
          <p:nvPr/>
        </p:nvCxnSpPr>
        <p:spPr>
          <a:xfrm>
            <a:off x="7258528" y="4613150"/>
            <a:ext cx="1423669" cy="391340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>
            <a:off x="5386604" y="4697304"/>
            <a:ext cx="0" cy="33161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>
            <a:off x="6698104" y="4697304"/>
            <a:ext cx="0" cy="33161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4" name="Прямоугольник 43"/>
          <p:cNvSpPr/>
          <p:nvPr/>
        </p:nvSpPr>
        <p:spPr>
          <a:xfrm>
            <a:off x="1880662" y="4998647"/>
            <a:ext cx="914400" cy="3895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Calibri" panose="020F0502020204030204" pitchFamily="34" charset="0"/>
              </a:rPr>
              <a:t>[oʊ]</a:t>
            </a:r>
            <a:endParaRPr lang="ru-RU" sz="2000" dirty="0">
              <a:latin typeface="Calibri" panose="020F0502020204030204" pitchFamily="34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3565648" y="5007141"/>
            <a:ext cx="914400" cy="3895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Calibri" panose="020F0502020204030204" pitchFamily="34" charset="0"/>
              </a:rPr>
              <a:t>[uː]</a:t>
            </a:r>
            <a:endParaRPr lang="ru-RU" sz="2000" dirty="0">
              <a:latin typeface="Calibri" panose="020F0502020204030204" pitchFamily="34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4893291" y="4998647"/>
            <a:ext cx="914400" cy="3895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Calibri" panose="020F0502020204030204" pitchFamily="34" charset="0"/>
              </a:rPr>
              <a:t>[</a:t>
            </a:r>
            <a:r>
              <a:rPr lang="en-US" sz="2000" dirty="0" smtClean="0">
                <a:latin typeface="Calibri" panose="020F0502020204030204" pitchFamily="34" charset="0"/>
              </a:rPr>
              <a:t>ʌf]</a:t>
            </a:r>
            <a:endParaRPr lang="ru-RU" sz="2000" dirty="0">
              <a:latin typeface="Calibri" panose="020F0502020204030204" pitchFamily="34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6220934" y="5007141"/>
            <a:ext cx="914400" cy="3895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Calibri" panose="020F0502020204030204" pitchFamily="34" charset="0"/>
              </a:rPr>
              <a:t>[ɒf]</a:t>
            </a:r>
            <a:endParaRPr lang="ru-RU" sz="2000" dirty="0">
              <a:latin typeface="Calibri" panose="020F0502020204030204" pitchFamily="34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8224997" y="5004490"/>
            <a:ext cx="914400" cy="3895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Calibri" panose="020F0502020204030204" pitchFamily="34" charset="0"/>
              </a:rPr>
              <a:t>[ɔː]</a:t>
            </a:r>
            <a:endParaRPr lang="ru-RU" sz="2000" dirty="0">
              <a:latin typeface="Calibri" panose="020F0502020204030204" pitchFamily="34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9643072" y="5004490"/>
            <a:ext cx="914400" cy="3895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Calibri" panose="020F0502020204030204" pitchFamily="34" charset="0"/>
              </a:rPr>
              <a:t>[aʊ]</a:t>
            </a:r>
            <a:endParaRPr lang="ru-RU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375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6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6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7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7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8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8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4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4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 animBg="1"/>
      <p:bldP spid="44" grpId="0" build="p" animBg="1"/>
      <p:bldP spid="45" grpId="0" build="p" animBg="1"/>
      <p:bldP spid="46" grpId="0" build="p" animBg="1"/>
      <p:bldP spid="47" grpId="0" build="p" animBg="1"/>
      <p:bldP spid="48" grpId="0" build="p" animBg="1"/>
      <p:bldP spid="49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2"/>
          <p:cNvSpPr txBox="1">
            <a:spLocks/>
          </p:cNvSpPr>
          <p:nvPr/>
        </p:nvSpPr>
        <p:spPr>
          <a:xfrm>
            <a:off x="581181" y="276539"/>
            <a:ext cx="4699157" cy="4575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1145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</a:rPr>
              <a:t>PHONETICS &amp;</a:t>
            </a:r>
            <a:endParaRPr lang="ru-RU" sz="2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81181" y="618186"/>
            <a:ext cx="3990819" cy="631124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4000" cap="none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STYLISTICS</a:t>
            </a:r>
            <a:endParaRPr lang="ru-RU" sz="4000" cap="none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76541" y="671041"/>
            <a:ext cx="35444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are </a:t>
            </a:r>
            <a:r>
              <a:rPr lang="en-US" sz="28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</a:rPr>
              <a:t>connected 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because</a:t>
            </a:r>
            <a:endParaRPr lang="ru-RU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08609" y="1588763"/>
            <a:ext cx="86803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phonetics 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studies sounds, articulation, rhythmics and 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intonation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, while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 stylistics 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concentrates on expressive sound combinations, intonational and rhythmic 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patterns </a:t>
            </a:r>
            <a:endParaRPr lang="ru-RU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08609" y="3825026"/>
            <a:ext cx="2047741" cy="45076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ALLITERATION</a:t>
            </a:r>
            <a:endParaRPr lang="ru-RU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3356350" y="4043966"/>
            <a:ext cx="2989301" cy="644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6345651" y="3107028"/>
            <a:ext cx="2150772" cy="187387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Peter Piper picked a pack of pickled pepper.</a:t>
            </a:r>
            <a:endParaRPr lang="ru-RU" sz="2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4704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53" presetClass="entr" presetSubtype="1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5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6000"/>
                            </p:stCondLst>
                            <p:childTnLst>
                              <p:par>
                                <p:cTn id="3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2"/>
          <p:cNvSpPr txBox="1">
            <a:spLocks/>
          </p:cNvSpPr>
          <p:nvPr/>
        </p:nvSpPr>
        <p:spPr>
          <a:xfrm>
            <a:off x="581181" y="276539"/>
            <a:ext cx="4699157" cy="4575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1145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</a:rPr>
              <a:t>PHONETICS &amp;</a:t>
            </a:r>
            <a:endParaRPr lang="ru-RU" sz="2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81181" y="1128599"/>
            <a:ext cx="3990819" cy="631124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800" cap="none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PHYSICS</a:t>
            </a:r>
            <a:r>
              <a:rPr lang="en-US" sz="2800" cap="none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,</a:t>
            </a:r>
          </a:p>
          <a:p>
            <a:r>
              <a:rPr lang="en-US" sz="2800" cap="none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PHYSIOLOGY,</a:t>
            </a:r>
          </a:p>
          <a:p>
            <a:r>
              <a:rPr lang="en-US" sz="2800" cap="none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ANATOMY</a:t>
            </a:r>
            <a:endParaRPr lang="en-US" sz="2800" cap="none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76541" y="671041"/>
            <a:ext cx="35128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are </a:t>
            </a:r>
            <a:r>
              <a:rPr lang="en-US" sz="28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</a:rPr>
              <a:t>connected 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through</a:t>
            </a:r>
            <a:endParaRPr lang="ru-RU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1707" y="1936532"/>
            <a:ext cx="397638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the </a:t>
            </a:r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</a:rPr>
              <a:t>methods of investigation </a:t>
            </a:r>
            <a:r>
              <a:rPr lang="en-US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of some aspects of phonetics</a:t>
            </a:r>
            <a:endParaRPr lang="ru-RU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</a:endParaRPr>
          </a:p>
        </p:txBody>
      </p:sp>
      <p:pic>
        <p:nvPicPr>
          <p:cNvPr id="1026" name="Picture 2" descr="http://www.phon.ucl.ac.uk/courses/spsci/iss/images/acoustic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110" y="2356661"/>
            <a:ext cx="4355297" cy="331760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hebrew-multimedia.huji.ac.il/sabrasound/images/aboutconsonants2_ilustratio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8955" y="3506192"/>
            <a:ext cx="2949760" cy="2692846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3288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2"/>
          <p:cNvSpPr txBox="1">
            <a:spLocks/>
          </p:cNvSpPr>
          <p:nvPr/>
        </p:nvSpPr>
        <p:spPr>
          <a:xfrm>
            <a:off x="581181" y="276539"/>
            <a:ext cx="4699157" cy="4575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1145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</a:rPr>
              <a:t>PHONETICS &amp;</a:t>
            </a:r>
            <a:endParaRPr lang="ru-RU" sz="2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81181" y="618186"/>
            <a:ext cx="3990819" cy="631124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4000" cap="none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SOCIOPHONETICS</a:t>
            </a:r>
            <a:endParaRPr lang="ru-RU" sz="4000" cap="none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42457" y="618186"/>
            <a:ext cx="35444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are </a:t>
            </a:r>
            <a:r>
              <a:rPr lang="en-US" sz="28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</a:rPr>
              <a:t>connected 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because</a:t>
            </a:r>
            <a:endParaRPr lang="ru-RU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28157" y="1689115"/>
            <a:ext cx="697309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sociophonetics studies the way in which pronunciation interacts with society</a:t>
            </a:r>
            <a:endParaRPr lang="ru-RU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5703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2"/>
          <p:cNvSpPr txBox="1">
            <a:spLocks/>
          </p:cNvSpPr>
          <p:nvPr/>
        </p:nvSpPr>
        <p:spPr>
          <a:xfrm>
            <a:off x="581181" y="276539"/>
            <a:ext cx="4699157" cy="4575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1145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</a:rPr>
              <a:t>PHONETICS &amp;</a:t>
            </a:r>
            <a:endParaRPr lang="ru-RU" sz="2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81181" y="618186"/>
            <a:ext cx="3990819" cy="631124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4000" cap="none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PSYCHOLOGY</a:t>
            </a:r>
            <a:endParaRPr lang="ru-RU" sz="4000" cap="none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76541" y="671041"/>
            <a:ext cx="35444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are </a:t>
            </a:r>
            <a:r>
              <a:rPr lang="en-US" sz="28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</a:rPr>
              <a:t>connected 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because</a:t>
            </a:r>
            <a:endParaRPr lang="ru-RU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30800" y="1588763"/>
            <a:ext cx="783597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psycholinguistics studies: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the acquisition of language by children,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the extent to which language meditates or structures thinking,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the extent to which language is influenced and itself 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influences 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such things as memory, attention, perception,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the problems of speech production and speech perception,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speech pathology</a:t>
            </a:r>
          </a:p>
        </p:txBody>
      </p:sp>
    </p:spTree>
    <p:extLst>
      <p:ext uri="{BB962C8B-B14F-4D97-AF65-F5344CB8AC3E}">
        <p14:creationId xmlns:p14="http://schemas.microsoft.com/office/powerpoint/2010/main" val="1359870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5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9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2"/>
          <p:cNvSpPr txBox="1">
            <a:spLocks/>
          </p:cNvSpPr>
          <p:nvPr/>
        </p:nvSpPr>
        <p:spPr>
          <a:xfrm>
            <a:off x="581181" y="276539"/>
            <a:ext cx="4699157" cy="4575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1145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</a:rPr>
              <a:t>PHONETICS &amp;</a:t>
            </a:r>
            <a:endParaRPr lang="ru-RU" sz="2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81181" y="618186"/>
            <a:ext cx="3990819" cy="631124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4000" cap="none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KINESICS</a:t>
            </a:r>
            <a:endParaRPr lang="ru-RU" sz="4000" cap="none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76541" y="671041"/>
            <a:ext cx="35444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are </a:t>
            </a:r>
            <a:r>
              <a:rPr lang="en-US" sz="28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</a:rPr>
              <a:t>connected 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because</a:t>
            </a:r>
            <a:endParaRPr lang="ru-RU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30799" y="1588763"/>
            <a:ext cx="890714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the analysis of spoken discourse often includes references both to the phonetics and </a:t>
            </a:r>
            <a:r>
              <a:rPr lang="en-US" sz="3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</a:rPr>
              <a:t>non-verbal aspects of speech communication</a:t>
            </a:r>
            <a:r>
              <a:rPr lang="en-US" sz="3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, which are studied by kinesics</a:t>
            </a:r>
          </a:p>
        </p:txBody>
      </p:sp>
    </p:spTree>
    <p:extLst>
      <p:ext uri="{BB962C8B-B14F-4D97-AF65-F5344CB8AC3E}">
        <p14:creationId xmlns:p14="http://schemas.microsoft.com/office/powerpoint/2010/main" val="1810849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theme/theme1.xml><?xml version="1.0" encoding="utf-8"?>
<a:theme xmlns:a="http://schemas.openxmlformats.org/drawingml/2006/main" name="Сектор">
  <a:themeElements>
    <a:clrScheme name="Slice">
      <a:dk1>
        <a:sysClr val="windowText" lastClr="000000"/>
      </a:dk1>
      <a:lt1>
        <a:sysClr val="window" lastClr="FFFFFF"/>
      </a:lt1>
      <a:dk2>
        <a:srgbClr val="D06F1E"/>
      </a:dk2>
      <a:lt2>
        <a:srgbClr val="F0BE21"/>
      </a:lt2>
      <a:accent1>
        <a:srgbClr val="760603"/>
      </a:accent1>
      <a:accent2>
        <a:srgbClr val="9F761A"/>
      </a:accent2>
      <a:accent3>
        <a:srgbClr val="92A200"/>
      </a:accent3>
      <a:accent4>
        <a:srgbClr val="4AA157"/>
      </a:accent4>
      <a:accent5>
        <a:srgbClr val="46788D"/>
      </a:accent5>
      <a:accent6>
        <a:srgbClr val="A848A8"/>
      </a:accent6>
      <a:hlink>
        <a:srgbClr val="460402"/>
      </a:hlink>
      <a:folHlink>
        <a:srgbClr val="991111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82EB108-EDE6-4B8E-957B-D4A69BF580E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389</Words>
  <Application>Microsoft Office PowerPoint</Application>
  <PresentationFormat>Широкоэкранный</PresentationFormat>
  <Paragraphs>92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Century Gothic</vt:lpstr>
      <vt:lpstr>Sylfaen</vt:lpstr>
      <vt:lpstr>Wingdings 3</vt:lpstr>
      <vt:lpstr>Сектор</vt:lpstr>
      <vt:lpstr>PHONETICS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PHONETICS</dc:title>
  <dc:creator>bihcwd</dc:creator>
  <cp:lastModifiedBy>bihcwd</cp:lastModifiedBy>
  <cp:revision>24</cp:revision>
  <dcterms:created xsi:type="dcterms:W3CDTF">2014-11-09T06:53:57Z</dcterms:created>
  <dcterms:modified xsi:type="dcterms:W3CDTF">2014-11-12T07:14:36Z</dcterms:modified>
</cp:coreProperties>
</file>