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lib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502276"/>
            <a:ext cx="3990819" cy="888642"/>
          </a:xfrm>
        </p:spPr>
        <p:txBody>
          <a:bodyPr>
            <a:normAutofit fontScale="90000"/>
          </a:bodyPr>
          <a:lstStyle/>
          <a:p>
            <a:r>
              <a:rPr lang="en-US" sz="60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PHONETICS</a:t>
            </a:r>
            <a:endParaRPr lang="ru-RU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1390918"/>
            <a:ext cx="4699157" cy="72813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&amp; OTHER SCIENCES</a:t>
            </a:r>
            <a:endParaRPr lang="ru-RU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4212" y="2679758"/>
            <a:ext cx="3089298" cy="93920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LINGUISTIC SCIENCES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031" y="2679757"/>
            <a:ext cx="3089298" cy="9392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NON-LINGUISTIC SCIENCES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212" y="3850783"/>
            <a:ext cx="26144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GRAMMAR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LEXICOLOGY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ORTHOGRAHPY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STYLISTICS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031" y="3850783"/>
            <a:ext cx="26144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PHYSICS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SOCIOPHONETICS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PSYCHOLOGY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KINESICS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PHYSIOLOGY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ANATOMY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MATHEMATICS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STATISTICS</a:t>
            </a:r>
          </a:p>
          <a:p>
            <a:pPr algn="just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COMPUTER SCIENCE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7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build="p"/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81181" y="276539"/>
            <a:ext cx="4699157" cy="45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PHONETICS &amp;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81181" y="1128599"/>
            <a:ext cx="3990819" cy="6311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MATHEMATICS,</a:t>
            </a:r>
          </a:p>
          <a:p>
            <a:r>
              <a:rPr lang="en-US" sz="28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STATISTICS,</a:t>
            </a:r>
          </a:p>
          <a:p>
            <a:r>
              <a:rPr lang="en-US" sz="28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COMPUTER SCIENCE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6541" y="671041"/>
            <a:ext cx="354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connected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because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8789" y="2501955"/>
            <a:ext cx="4492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they are used in phonetic research</a:t>
            </a:r>
            <a:endParaRPr lang="ru-RU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050" name="Picture 2" descr="http://www.phon.ucl.ac.uk/resource/sfs/enhap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38" y="2620412"/>
            <a:ext cx="46101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47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81181" y="618186"/>
            <a:ext cx="3990819" cy="6311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GRAMMAR</a:t>
            </a:r>
            <a:endParaRPr lang="ru-RU" sz="40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81181" y="276539"/>
            <a:ext cx="4699157" cy="45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PHONETICS &amp;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76541" y="671041"/>
            <a:ext cx="3512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connected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through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576590" y="1390918"/>
            <a:ext cx="1707851" cy="12363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67459" y="1390918"/>
            <a:ext cx="12879" cy="2189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263356" y="1390918"/>
            <a:ext cx="1700011" cy="12363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6678" y="2768898"/>
            <a:ext cx="35977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system of rules of reading</a:t>
            </a:r>
            <a:r>
              <a:rPr lang="en-US" sz="2400" dirty="0">
                <a:latin typeface="Calibri" panose="020F0502020204030204" pitchFamily="34" charset="0"/>
              </a:rPr>
              <a:t/>
            </a:r>
            <a:br>
              <a:rPr lang="en-US" sz="2400" dirty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which </a:t>
            </a:r>
            <a:r>
              <a:rPr lang="en-US" sz="2400" dirty="0" smtClean="0">
                <a:latin typeface="Calibri" panose="020F0502020204030204" pitchFamily="34" charset="0"/>
              </a:rPr>
              <a:t>makes </a:t>
            </a:r>
            <a:r>
              <a:rPr lang="en-US" sz="2400" dirty="0" smtClean="0">
                <a:latin typeface="Calibri" panose="020F0502020204030204" pitchFamily="34" charset="0"/>
              </a:rPr>
              <a:t>it possible to pronounce correctly </a:t>
            </a:r>
            <a:r>
              <a:rPr lang="en-US" sz="2400" dirty="0" smtClean="0">
                <a:latin typeface="Calibri" panose="020F0502020204030204" pitchFamily="34" charset="0"/>
              </a:rPr>
              <a:t>past </a:t>
            </a:r>
            <a:r>
              <a:rPr lang="en-US" sz="2400" dirty="0" smtClean="0">
                <a:latin typeface="Calibri" panose="020F0502020204030204" pitchFamily="34" charset="0"/>
              </a:rPr>
              <a:t>tense forms of regular verbs, singular and plural forms of nouns, etc.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12584" y="3738394"/>
            <a:ext cx="2687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sound interchange</a:t>
            </a: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which can be observed in the category of number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00045" y="2768898"/>
            <a:ext cx="31553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intonation component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e.g., the intonation in interrogative and affirmative sentences is different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14422" y="5357611"/>
            <a:ext cx="2283784" cy="965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leaf – leaves</a:t>
            </a:r>
          </a:p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[li:f] – [li:vz]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93681" y="5077221"/>
            <a:ext cx="2464600" cy="10531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books [-s]</a:t>
            </a:r>
          </a:p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flyers [-z]</a:t>
            </a:r>
          </a:p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witches [-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iz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]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13808" y="4825096"/>
            <a:ext cx="2283784" cy="965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He is </a:t>
            </a:r>
            <a:r>
              <a:rPr lang="en-U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\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here.</a:t>
            </a:r>
          </a:p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He is 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/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here?</a:t>
            </a:r>
          </a:p>
        </p:txBody>
      </p:sp>
    </p:spTree>
    <p:extLst>
      <p:ext uri="{BB962C8B-B14F-4D97-AF65-F5344CB8AC3E}">
        <p14:creationId xmlns:p14="http://schemas.microsoft.com/office/powerpoint/2010/main" val="39520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7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581181" y="276539"/>
            <a:ext cx="4699157" cy="45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PHONETICS &amp;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81181" y="618186"/>
            <a:ext cx="3990819" cy="6311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LEXICOLOGY</a:t>
            </a:r>
            <a:endParaRPr lang="ru-RU" sz="40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6541" y="671041"/>
            <a:ext cx="362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connected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because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2175" y="1643812"/>
            <a:ext cx="7597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the presence of stress in the right place helps to distinguish parts of speech</a:t>
            </a:r>
            <a:endParaRPr lang="ru-RU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2732" y="3168203"/>
            <a:ext cx="2691685" cy="51515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NOUNS - VERBS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76541" y="3168203"/>
            <a:ext cx="2897746" cy="5151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ADJECTIVES - VERBS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13572" y="3168203"/>
            <a:ext cx="2356834" cy="5151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HOMOGRAPHS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225" y="4159876"/>
            <a:ext cx="2987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an ‘accent – to ac’cent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an ‘object – to ob’ject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6124" y="4172755"/>
            <a:ext cx="3321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‘separate – to sepa’rate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‘graduate – to gradu’ate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7470" y="4159876"/>
            <a:ext cx="2987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read [</a:t>
            </a:r>
            <a:r>
              <a:rPr lang="en-US" sz="2400" dirty="0" err="1" smtClean="0">
                <a:latin typeface="Calibri" panose="020F0502020204030204" pitchFamily="34" charset="0"/>
              </a:rPr>
              <a:t>ri:d</a:t>
            </a:r>
            <a:r>
              <a:rPr lang="en-US" sz="2400" dirty="0" smtClean="0">
                <a:latin typeface="Calibri" panose="020F0502020204030204" pitchFamily="34" charset="0"/>
              </a:rPr>
              <a:t>] – [red]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wind [</a:t>
            </a:r>
            <a:r>
              <a:rPr lang="en-US" sz="2400" dirty="0" err="1" smtClean="0">
                <a:latin typeface="Calibri" panose="020F0502020204030204" pitchFamily="34" charset="0"/>
              </a:rPr>
              <a:t>wɪnd</a:t>
            </a:r>
            <a:r>
              <a:rPr lang="en-US" sz="2400" dirty="0" smtClean="0">
                <a:latin typeface="Calibri" panose="020F0502020204030204" pitchFamily="34" charset="0"/>
              </a:rPr>
              <a:t>] – [w</a:t>
            </a:r>
            <a:r>
              <a:rPr lang="ru-RU" sz="2400" dirty="0" smtClean="0">
                <a:latin typeface="Sylfaen" panose="010A0502050306030303" pitchFamily="18" charset="0"/>
              </a:rPr>
              <a:t>а</a:t>
            </a:r>
            <a:r>
              <a:rPr lang="en-US" sz="2400" dirty="0" err="1" smtClean="0">
                <a:latin typeface="Calibri" panose="020F0502020204030204" pitchFamily="34" charset="0"/>
              </a:rPr>
              <a:t>ɪnd</a:t>
            </a:r>
            <a:r>
              <a:rPr lang="en-US" sz="2400" dirty="0" smtClean="0">
                <a:latin typeface="Calibri" panose="020F0502020204030204" pitchFamily="34" charset="0"/>
              </a:rPr>
              <a:t>]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1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build="p"/>
      <p:bldP spid="11" grpId="0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81181" y="276539"/>
            <a:ext cx="4699157" cy="45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PHONETICS &amp;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81181" y="618186"/>
            <a:ext cx="3990819" cy="6311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ORTHOGRAPHY</a:t>
            </a:r>
            <a:endParaRPr lang="ru-RU" sz="40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7607" y="671041"/>
            <a:ext cx="362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connected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because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3989" y="1401473"/>
            <a:ext cx="84734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phonetics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formulates the rules of pronunciation of separate sounds and sounds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combinations 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  <a:p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The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rules of reading are based on the relation of sounds to orthography and present certain difficulties in learning English, especially on the initial stages of studying.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13117" y="4286341"/>
            <a:ext cx="2251006" cy="4109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OUGH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8" name="Соединительная линия уступом 7"/>
          <p:cNvCxnSpPr>
            <a:endCxn id="49" idx="0"/>
          </p:cNvCxnSpPr>
          <p:nvPr/>
        </p:nvCxnSpPr>
        <p:spPr>
          <a:xfrm>
            <a:off x="7264123" y="4309610"/>
            <a:ext cx="2836149" cy="69488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0800000" flipV="1">
            <a:off x="2257039" y="4322489"/>
            <a:ext cx="2756079" cy="719313"/>
          </a:xfrm>
          <a:prstGeom prst="bentConnector3">
            <a:avLst>
              <a:gd name="adj1" fmla="val 100468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/>
          <p:nvPr/>
        </p:nvCxnSpPr>
        <p:spPr>
          <a:xfrm rot="10800000" flipV="1">
            <a:off x="4015004" y="4613150"/>
            <a:ext cx="996018" cy="405834"/>
          </a:xfrm>
          <a:prstGeom prst="bentConnector3">
            <a:avLst>
              <a:gd name="adj1" fmla="val 97842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endCxn id="48" idx="0"/>
          </p:cNvCxnSpPr>
          <p:nvPr/>
        </p:nvCxnSpPr>
        <p:spPr>
          <a:xfrm>
            <a:off x="7258528" y="4613150"/>
            <a:ext cx="1423669" cy="39134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386604" y="4697304"/>
            <a:ext cx="0" cy="3316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698104" y="4697304"/>
            <a:ext cx="0" cy="3316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880662" y="4998647"/>
            <a:ext cx="914400" cy="389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[oʊ]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565648" y="5007141"/>
            <a:ext cx="914400" cy="389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[uː]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893291" y="4998647"/>
            <a:ext cx="914400" cy="389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libri" panose="020F0502020204030204" pitchFamily="34" charset="0"/>
              </a:rPr>
              <a:t>[</a:t>
            </a:r>
            <a:r>
              <a:rPr lang="en-US" sz="2000" dirty="0" smtClean="0">
                <a:latin typeface="Calibri" panose="020F0502020204030204" pitchFamily="34" charset="0"/>
              </a:rPr>
              <a:t>ʌf]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220934" y="5007141"/>
            <a:ext cx="914400" cy="389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[ɒf]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224997" y="5004490"/>
            <a:ext cx="914400" cy="389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[ɔː]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643072" y="5004490"/>
            <a:ext cx="914400" cy="389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[aʊ]</a:t>
            </a:r>
            <a:endParaRPr lang="ru-R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37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44" grpId="0" build="p" animBg="1"/>
      <p:bldP spid="45" grpId="0" build="p" animBg="1"/>
      <p:bldP spid="46" grpId="0" build="p" animBg="1"/>
      <p:bldP spid="47" grpId="0" build="p" animBg="1"/>
      <p:bldP spid="48" grpId="0" build="p" animBg="1"/>
      <p:bldP spid="4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81181" y="276539"/>
            <a:ext cx="4699157" cy="45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PHONETICS &amp;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81181" y="618186"/>
            <a:ext cx="3990819" cy="6311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STYLISTICS</a:t>
            </a:r>
            <a:endParaRPr lang="ru-RU" sz="40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6541" y="671041"/>
            <a:ext cx="354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connected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because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8609" y="1588763"/>
            <a:ext cx="868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phonetics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studies sounds, articulation, rhythmics and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intonation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, while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stylistics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concentrates on expressive sound combinations, intonational and rhythmic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patterns 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8609" y="3825026"/>
            <a:ext cx="2047741" cy="4507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ALLITERATION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356350" y="4043966"/>
            <a:ext cx="2989301" cy="64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345651" y="3107028"/>
            <a:ext cx="2150772" cy="18738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Peter Piper picked a pack of pickled pepper.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70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81181" y="276539"/>
            <a:ext cx="4699157" cy="45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PHONETICS &amp;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81181" y="1128599"/>
            <a:ext cx="3990819" cy="6311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PHYSICS</a:t>
            </a:r>
            <a:r>
              <a:rPr lang="en-US" sz="28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,</a:t>
            </a:r>
          </a:p>
          <a:p>
            <a:r>
              <a:rPr lang="en-US" sz="28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PHYSIOLOGY,</a:t>
            </a:r>
          </a:p>
          <a:p>
            <a:r>
              <a:rPr lang="en-US" sz="28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ANATOMY</a:t>
            </a:r>
            <a:endParaRPr lang="en-US" sz="2800" cap="none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6541" y="671041"/>
            <a:ext cx="3512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connected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through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1707" y="1936532"/>
            <a:ext cx="3976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the 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methods of investigation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of some aspects of phonetics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26" name="Picture 2" descr="http://www.phon.ucl.ac.uk/courses/spsci/iss/images/acoustic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" y="2356661"/>
            <a:ext cx="4355297" cy="33176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hebrew-multimedia.huji.ac.il/sabrasound/images/aboutconsonants2_ilustr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955" y="3506192"/>
            <a:ext cx="2949760" cy="269284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28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81181" y="276539"/>
            <a:ext cx="4699157" cy="45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PHONETICS &amp;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81181" y="618186"/>
            <a:ext cx="3990819" cy="6311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SOCIOPHONETICS</a:t>
            </a:r>
            <a:endParaRPr lang="ru-RU" sz="40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2457" y="618186"/>
            <a:ext cx="354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connected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because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8157" y="1689115"/>
            <a:ext cx="697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sociophonetics studies the way in which pronunciation interacts with society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70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81181" y="276539"/>
            <a:ext cx="4699157" cy="45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PHONETICS &amp;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81181" y="618186"/>
            <a:ext cx="3990819" cy="6311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PSYCHOLOGY</a:t>
            </a:r>
            <a:endParaRPr lang="ru-RU" sz="40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6541" y="671041"/>
            <a:ext cx="354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connected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because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0800" y="1588763"/>
            <a:ext cx="783597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psycholinguistics studies: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the acquisition of language by children,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the extent to which language meditates or structures thinking,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the extent to which language is influenced and itself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influences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such things as memory, attention, perception,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the problems of speech production and speech perception,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speech pathology</a:t>
            </a:r>
          </a:p>
        </p:txBody>
      </p:sp>
    </p:spTree>
    <p:extLst>
      <p:ext uri="{BB962C8B-B14F-4D97-AF65-F5344CB8AC3E}">
        <p14:creationId xmlns:p14="http://schemas.microsoft.com/office/powerpoint/2010/main" val="135987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581181" y="276539"/>
            <a:ext cx="4699157" cy="457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PHONETICS &amp;</a:t>
            </a:r>
            <a:endParaRPr lang="ru-RU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81181" y="618186"/>
            <a:ext cx="3990819" cy="6311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KINESICS</a:t>
            </a:r>
            <a:endParaRPr lang="ru-RU" sz="40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6541" y="671041"/>
            <a:ext cx="354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connected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because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0799" y="1588763"/>
            <a:ext cx="89071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the analysis of spoken discourse often includes references both to the phonetics and 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non-verbal aspects of speech communication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, which are studied by kinesics</a:t>
            </a:r>
          </a:p>
        </p:txBody>
      </p:sp>
    </p:spTree>
    <p:extLst>
      <p:ext uri="{BB962C8B-B14F-4D97-AF65-F5344CB8AC3E}">
        <p14:creationId xmlns:p14="http://schemas.microsoft.com/office/powerpoint/2010/main" val="181084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389</Words>
  <Application>Microsoft Office PowerPoint</Application>
  <PresentationFormat>Широкоэкранный</PresentationFormat>
  <Paragraphs>92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Sylfaen</vt:lpstr>
      <vt:lpstr>Wingdings 3</vt:lpstr>
      <vt:lpstr>Сектор</vt:lpstr>
      <vt:lpstr>PHONETICS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</dc:title>
  <dc:creator>bihcwd</dc:creator>
  <cp:lastModifiedBy>bihcwd</cp:lastModifiedBy>
  <cp:revision>24</cp:revision>
  <dcterms:created xsi:type="dcterms:W3CDTF">2014-11-09T06:53:57Z</dcterms:created>
  <dcterms:modified xsi:type="dcterms:W3CDTF">2014-11-12T07:14:36Z</dcterms:modified>
</cp:coreProperties>
</file>