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6/1/2014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6/1/2014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6/1/2014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6/1/2014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6/1/2014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6/1/2014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6/1/2014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6/1/2014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6/1/2014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6/1/2014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6/1/2014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6/1/2014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468970" y="1170154"/>
            <a:ext cx="3263577" cy="927279"/>
          </a:xfrm>
        </p:spPr>
        <p:txBody>
          <a:bodyPr/>
          <a:lstStyle/>
          <a:p>
            <a:r>
              <a:rPr lang="en-US" sz="3600" b="1" dirty="0" smtClean="0"/>
              <a:t>GNVQ</a:t>
            </a:r>
            <a:endParaRPr lang="ru-RU" sz="3600" b="1" dirty="0"/>
          </a:p>
        </p:txBody>
      </p:sp>
      <p:pic>
        <p:nvPicPr>
          <p:cNvPr id="1026" name="Picture 2" descr="http://www.diploma-degree.com/Degree/700-22652-GNVQ%20L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4700" y="2187585"/>
            <a:ext cx="4563020" cy="2998556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554973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63624" y="2215166"/>
            <a:ext cx="9070848" cy="2924096"/>
          </a:xfrm>
        </p:spPr>
        <p:txBody>
          <a:bodyPr>
            <a:normAutofit fontScale="85000" lnSpcReduction="10000"/>
          </a:bodyPr>
          <a:lstStyle/>
          <a:p>
            <a:r>
              <a:rPr lang="en-US" sz="2800" b="1" dirty="0" smtClean="0">
                <a:solidFill>
                  <a:schemeClr val="accent2"/>
                </a:solidFill>
              </a:rPr>
              <a:t>General </a:t>
            </a:r>
            <a:r>
              <a:rPr lang="en-US" sz="2800" b="1" dirty="0">
                <a:solidFill>
                  <a:schemeClr val="accent2"/>
                </a:solidFill>
              </a:rPr>
              <a:t>National Vocational Qualifications </a:t>
            </a:r>
            <a:r>
              <a:rPr lang="en-US" sz="2800" dirty="0" smtClean="0"/>
              <a:t>was </a:t>
            </a:r>
            <a:r>
              <a:rPr lang="en-US" sz="2800" dirty="0"/>
              <a:t>a certificate of vocational education in </a:t>
            </a:r>
            <a:r>
              <a:rPr lang="en-US" sz="2800" dirty="0" smtClean="0"/>
              <a:t>the UK.</a:t>
            </a:r>
          </a:p>
          <a:p>
            <a:endParaRPr lang="en-US" sz="28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was used </a:t>
            </a:r>
            <a:r>
              <a:rPr lang="en-US" sz="2800" dirty="0"/>
              <a:t>for </a:t>
            </a:r>
            <a:r>
              <a:rPr lang="en-US" sz="2800" dirty="0" smtClean="0"/>
              <a:t>those </a:t>
            </a:r>
            <a:r>
              <a:rPr lang="en-US" sz="2800" dirty="0"/>
              <a:t>who wished to further their education within the </a:t>
            </a:r>
            <a:r>
              <a:rPr lang="en-US" sz="2800" dirty="0" smtClean="0"/>
              <a:t>sixth form </a:t>
            </a:r>
            <a:r>
              <a:rPr lang="en-US" sz="2800" dirty="0"/>
              <a:t>but not at an </a:t>
            </a:r>
            <a:r>
              <a:rPr lang="en-US" sz="2800" dirty="0" smtClean="0"/>
              <a:t>A-level standard;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a</a:t>
            </a:r>
            <a:r>
              <a:rPr lang="en-US" sz="2800" dirty="0" smtClean="0"/>
              <a:t>ppeared in the 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half of </a:t>
            </a:r>
            <a:r>
              <a:rPr lang="en-US" sz="2800" b="1" dirty="0" smtClean="0">
                <a:solidFill>
                  <a:schemeClr val="accent2"/>
                </a:solidFill>
              </a:rPr>
              <a:t>1990</a:t>
            </a:r>
            <a:r>
              <a:rPr lang="en-US" sz="2800" dirty="0" smtClean="0"/>
              <a:t>s;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ceased to be offered in late </a:t>
            </a:r>
            <a:r>
              <a:rPr lang="en-US" sz="2800" b="1" dirty="0" smtClean="0">
                <a:solidFill>
                  <a:schemeClr val="accent2"/>
                </a:solidFill>
              </a:rPr>
              <a:t>2007</a:t>
            </a:r>
            <a:r>
              <a:rPr lang="en-US" sz="2800" dirty="0" smtClean="0"/>
              <a:t>.</a:t>
            </a:r>
            <a:endParaRPr lang="ru-RU" sz="28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468970" y="1170154"/>
            <a:ext cx="3263577" cy="9272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z="3600" b="1" dirty="0" smtClean="0"/>
              <a:t>GNVQ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506282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5267459" y="1262129"/>
            <a:ext cx="1661375" cy="643944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GNVQ</a:t>
            </a:r>
            <a:endParaRPr lang="ru-RU" sz="3600" b="1" dirty="0"/>
          </a:p>
        </p:txBody>
      </p:sp>
      <p:cxnSp>
        <p:nvCxnSpPr>
          <p:cNvPr id="13" name="Прямая со стрелкой 12"/>
          <p:cNvCxnSpPr>
            <a:stCxn id="11" idx="2"/>
            <a:endCxn id="18" idx="0"/>
          </p:cNvCxnSpPr>
          <p:nvPr/>
        </p:nvCxnSpPr>
        <p:spPr>
          <a:xfrm flipH="1">
            <a:off x="4571033" y="1906073"/>
            <a:ext cx="1527114" cy="51515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endCxn id="17" idx="0"/>
          </p:cNvCxnSpPr>
          <p:nvPr/>
        </p:nvCxnSpPr>
        <p:spPr>
          <a:xfrm>
            <a:off x="6098146" y="1893194"/>
            <a:ext cx="1527115" cy="52803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6717300" y="2421227"/>
            <a:ext cx="1815921" cy="734096"/>
          </a:xfrm>
          <a:prstGeom prst="rect">
            <a:avLst/>
          </a:prstGeom>
          <a:effectLst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Advanced</a:t>
            </a:r>
            <a:br>
              <a:rPr lang="en-US" b="1" dirty="0" smtClean="0"/>
            </a:br>
            <a:r>
              <a:rPr lang="en-US" b="1" dirty="0" smtClean="0"/>
              <a:t>Level</a:t>
            </a:r>
            <a:endParaRPr lang="ru-RU" b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663072" y="2421227"/>
            <a:ext cx="1815921" cy="734097"/>
          </a:xfrm>
          <a:prstGeom prst="rect">
            <a:avLst/>
          </a:prstGeom>
          <a:effectLst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Intermediate</a:t>
            </a:r>
          </a:p>
          <a:p>
            <a:pPr algn="ctr"/>
            <a:r>
              <a:rPr lang="en-US" b="1" dirty="0" smtClean="0"/>
              <a:t>Level</a:t>
            </a:r>
            <a:endParaRPr lang="ru-RU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3966539" y="3301146"/>
            <a:ext cx="1298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= 4 GCSEs</a:t>
            </a:r>
            <a:endParaRPr lang="ru-RU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6975883" y="3314024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= 2 A levels</a:t>
            </a:r>
            <a:endParaRPr lang="ru-RU" b="1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2013534" y="4661010"/>
            <a:ext cx="81692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GNVQs could </a:t>
            </a:r>
            <a:r>
              <a:rPr lang="en-US" sz="2400" dirty="0"/>
              <a:t>be studied alongside GCSEs or A </a:t>
            </a:r>
            <a:r>
              <a:rPr lang="en-US" sz="2400" dirty="0" smtClean="0"/>
              <a:t>levels.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95897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25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25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7" grpId="0" animBg="1"/>
      <p:bldP spid="18" grpId="0" animBg="1"/>
      <p:bldP spid="31" grpId="0"/>
      <p:bldP spid="32" grpId="0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ecx.images-amazon.com/images/I/419F81083FL._SY344_BO1,204,203,200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5434" y="1875151"/>
            <a:ext cx="2447925" cy="3295651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018469" y="2307344"/>
            <a:ext cx="386795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accent2"/>
                </a:solidFill>
              </a:rPr>
              <a:t>Three main subjects:</a:t>
            </a:r>
          </a:p>
          <a:p>
            <a:endParaRPr lang="en-US" sz="2400" dirty="0"/>
          </a:p>
          <a:p>
            <a:r>
              <a:rPr lang="en-US" sz="2400" dirty="0" smtClean="0"/>
              <a:t>Engineering</a:t>
            </a:r>
          </a:p>
          <a:p>
            <a:r>
              <a:rPr lang="en-US" sz="2400" dirty="0" smtClean="0"/>
              <a:t>Health </a:t>
            </a:r>
            <a:r>
              <a:rPr lang="en-US" sz="2400" dirty="0"/>
              <a:t>and Social </a:t>
            </a:r>
            <a:r>
              <a:rPr lang="en-US" sz="2400" dirty="0" smtClean="0"/>
              <a:t>Care</a:t>
            </a:r>
          </a:p>
          <a:p>
            <a:r>
              <a:rPr lang="en-US" sz="2400" dirty="0" smtClean="0"/>
              <a:t>Leisure </a:t>
            </a:r>
            <a:r>
              <a:rPr lang="en-US" sz="2400" dirty="0"/>
              <a:t>and Tourism</a:t>
            </a:r>
            <a:endParaRPr lang="ru-RU" sz="2400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468970" y="1170154"/>
            <a:ext cx="3263577" cy="9272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z="3600" b="1" dirty="0" smtClean="0"/>
              <a:t>GNVQ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262842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494209" y="2207481"/>
            <a:ext cx="735813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The Intermediate GNVQ </a:t>
            </a:r>
            <a:r>
              <a:rPr lang="ru-RU" sz="2400" dirty="0" smtClean="0"/>
              <a:t>→ </a:t>
            </a:r>
            <a:r>
              <a:rPr lang="en-US" sz="2400" b="1" dirty="0" smtClean="0">
                <a:solidFill>
                  <a:schemeClr val="accent2"/>
                </a:solidFill>
              </a:rPr>
              <a:t>BTEC</a:t>
            </a:r>
            <a:r>
              <a:rPr lang="en-US" sz="2400" dirty="0" smtClean="0"/>
              <a:t> </a:t>
            </a:r>
            <a:r>
              <a:rPr lang="en-US" sz="2400" dirty="0"/>
              <a:t>(Business and Technology Education </a:t>
            </a:r>
            <a:r>
              <a:rPr lang="en-US" sz="2400" dirty="0" smtClean="0"/>
              <a:t>Council) </a:t>
            </a:r>
            <a:r>
              <a:rPr lang="en-US" sz="2400" b="1" dirty="0" smtClean="0">
                <a:solidFill>
                  <a:schemeClr val="accent2"/>
                </a:solidFill>
              </a:rPr>
              <a:t>First Diplomas</a:t>
            </a:r>
            <a:r>
              <a:rPr lang="en-US" sz="2400" dirty="0" smtClean="0"/>
              <a:t>. 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 smtClean="0"/>
              <a:t>The Advanced GNVQ </a:t>
            </a:r>
            <a:r>
              <a:rPr lang="ru-RU" sz="2400" dirty="0" smtClean="0"/>
              <a:t>→ </a:t>
            </a:r>
            <a:r>
              <a:rPr lang="en-US" sz="2400" b="1" dirty="0" smtClean="0">
                <a:solidFill>
                  <a:schemeClr val="accent2"/>
                </a:solidFill>
              </a:rPr>
              <a:t>Vocational </a:t>
            </a:r>
            <a:r>
              <a:rPr lang="en-US" sz="2400" b="1" dirty="0">
                <a:solidFill>
                  <a:schemeClr val="accent2"/>
                </a:solidFill>
              </a:rPr>
              <a:t>Certificate of </a:t>
            </a:r>
            <a:r>
              <a:rPr lang="en-US" sz="2400" b="1" dirty="0" smtClean="0">
                <a:solidFill>
                  <a:schemeClr val="accent2"/>
                </a:solidFill>
              </a:rPr>
              <a:t>Education</a:t>
            </a:r>
            <a:r>
              <a:rPr lang="en-US" sz="2400" dirty="0" smtClean="0"/>
              <a:t>.</a:t>
            </a:r>
            <a:endParaRPr lang="ru-RU" sz="2400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468970" y="1170154"/>
            <a:ext cx="3263577" cy="9272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z="3600" b="1" dirty="0" smtClean="0"/>
              <a:t>GNVQ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476393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134118" y="2936383"/>
            <a:ext cx="395973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2"/>
                </a:solidFill>
              </a:rPr>
              <a:t>Thank you </a:t>
            </a:r>
            <a:br>
              <a:rPr lang="en-US" sz="3600" b="1" dirty="0" smtClean="0">
                <a:solidFill>
                  <a:schemeClr val="accent2"/>
                </a:solidFill>
              </a:rPr>
            </a:br>
            <a:r>
              <a:rPr lang="en-US" sz="3600" b="1" dirty="0" smtClean="0">
                <a:solidFill>
                  <a:schemeClr val="accent2"/>
                </a:solidFill>
              </a:rPr>
              <a:t>for you attention!</a:t>
            </a:r>
            <a:endParaRPr lang="ru-RU" sz="36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963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TC103457510[[fn=Савон]]</Template>
  <TotalTime>127</TotalTime>
  <Words>114</Words>
  <Application>Microsoft Office PowerPoint</Application>
  <PresentationFormat>Широкоэкранный</PresentationFormat>
  <Paragraphs>25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Garamond</vt:lpstr>
      <vt:lpstr>Savon</vt:lpstr>
      <vt:lpstr>GNVQ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GNVQ</dc:title>
  <dc:creator>bihcwd</dc:creator>
  <cp:lastModifiedBy>bihcwd</cp:lastModifiedBy>
  <cp:revision>9</cp:revision>
  <dcterms:created xsi:type="dcterms:W3CDTF">2014-05-31T04:11:56Z</dcterms:created>
  <dcterms:modified xsi:type="dcterms:W3CDTF">2014-06-01T12:11:54Z</dcterms:modified>
</cp:coreProperties>
</file>